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media/image7.jp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65" r:id="rId2"/>
    <p:sldId id="258" r:id="rId3"/>
    <p:sldId id="307" r:id="rId4"/>
    <p:sldId id="272" r:id="rId5"/>
    <p:sldId id="273" r:id="rId6"/>
    <p:sldId id="274" r:id="rId7"/>
    <p:sldId id="308" r:id="rId8"/>
    <p:sldId id="275" r:id="rId9"/>
    <p:sldId id="276" r:id="rId10"/>
    <p:sldId id="277" r:id="rId11"/>
    <p:sldId id="309" r:id="rId12"/>
    <p:sldId id="278" r:id="rId13"/>
    <p:sldId id="310" r:id="rId14"/>
    <p:sldId id="279" r:id="rId15"/>
    <p:sldId id="280" r:id="rId16"/>
    <p:sldId id="311" r:id="rId17"/>
    <p:sldId id="281" r:id="rId18"/>
    <p:sldId id="282" r:id="rId19"/>
    <p:sldId id="283" r:id="rId20"/>
    <p:sldId id="284" r:id="rId21"/>
    <p:sldId id="285" r:id="rId22"/>
    <p:sldId id="286" r:id="rId23"/>
    <p:sldId id="287" r:id="rId24"/>
    <p:sldId id="288" r:id="rId25"/>
    <p:sldId id="289" r:id="rId26"/>
    <p:sldId id="312" r:id="rId27"/>
    <p:sldId id="290" r:id="rId28"/>
    <p:sldId id="291" r:id="rId29"/>
    <p:sldId id="313" r:id="rId30"/>
    <p:sldId id="292" r:id="rId31"/>
    <p:sldId id="293" r:id="rId32"/>
    <p:sldId id="294" r:id="rId33"/>
    <p:sldId id="295" r:id="rId34"/>
    <p:sldId id="314" r:id="rId35"/>
    <p:sldId id="315" r:id="rId36"/>
    <p:sldId id="316" r:id="rId37"/>
    <p:sldId id="296" r:id="rId38"/>
    <p:sldId id="297" r:id="rId39"/>
    <p:sldId id="298" r:id="rId40"/>
    <p:sldId id="317" r:id="rId41"/>
    <p:sldId id="299" r:id="rId42"/>
    <p:sldId id="318" r:id="rId43"/>
    <p:sldId id="300" r:id="rId44"/>
    <p:sldId id="301" r:id="rId45"/>
    <p:sldId id="319" r:id="rId46"/>
    <p:sldId id="302" r:id="rId47"/>
    <p:sldId id="303" r:id="rId48"/>
    <p:sldId id="305" r:id="rId49"/>
    <p:sldId id="323" r:id="rId50"/>
    <p:sldId id="320" r:id="rId51"/>
    <p:sldId id="271" r:id="rId52"/>
    <p:sldId id="321" r:id="rId53"/>
    <p:sldId id="322" r:id="rId54"/>
  </p:sldIdLst>
  <p:sldSz cx="10058400" cy="7772400"/>
  <p:notesSz cx="7102475" cy="9388475"/>
  <p:custDataLst>
    <p:tags r:id="rId5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7" autoAdjust="0"/>
    <p:restoredTop sz="91656" autoAdjust="0"/>
  </p:normalViewPr>
  <p:slideViewPr>
    <p:cSldViewPr>
      <p:cViewPr varScale="1">
        <p:scale>
          <a:sx n="64" d="100"/>
          <a:sy n="64" d="100"/>
        </p:scale>
        <p:origin x="1056" y="60"/>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7159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503" y="1"/>
            <a:ext cx="3077739" cy="471597"/>
          </a:xfrm>
          <a:prstGeom prst="rect">
            <a:avLst/>
          </a:prstGeom>
        </p:spPr>
        <p:txBody>
          <a:bodyPr vert="horz" lIns="94229" tIns="47114" rIns="94229" bIns="47114" rtlCol="0"/>
          <a:lstStyle>
            <a:lvl1pPr algn="r">
              <a:defRPr sz="1200"/>
            </a:lvl1pPr>
          </a:lstStyle>
          <a:p>
            <a:fld id="{00D13EBE-F7B7-4E75-BE14-3B3D9AC39BB9}" type="datetimeFigureOut">
              <a:rPr lang="en-US" smtClean="0"/>
              <a:t>4/15/2020</a:t>
            </a:fld>
            <a:endParaRPr lang="en-US"/>
          </a:p>
        </p:txBody>
      </p:sp>
      <p:sp>
        <p:nvSpPr>
          <p:cNvPr id="4" name="Footer Placeholder 3"/>
          <p:cNvSpPr>
            <a:spLocks noGrp="1"/>
          </p:cNvSpPr>
          <p:nvPr>
            <p:ph type="ftr" sz="quarter" idx="2"/>
          </p:nvPr>
        </p:nvSpPr>
        <p:spPr>
          <a:xfrm>
            <a:off x="0" y="8916880"/>
            <a:ext cx="3077739" cy="471596"/>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503" y="8916880"/>
            <a:ext cx="3077739" cy="471596"/>
          </a:xfrm>
          <a:prstGeom prst="rect">
            <a:avLst/>
          </a:prstGeom>
        </p:spPr>
        <p:txBody>
          <a:bodyPr vert="horz" lIns="94229" tIns="47114" rIns="94229" bIns="47114" rtlCol="0" anchor="b"/>
          <a:lstStyle>
            <a:lvl1pPr algn="r">
              <a:defRPr sz="1200"/>
            </a:lvl1pPr>
          </a:lstStyle>
          <a:p>
            <a:fld id="{59364CB1-73E8-41E0-B68E-1C7A00A6E5BE}" type="slidenum">
              <a:rPr lang="en-US" smtClean="0"/>
              <a:t>‹#›</a:t>
            </a:fld>
            <a:endParaRPr lang="en-US"/>
          </a:p>
        </p:txBody>
      </p:sp>
    </p:spTree>
    <p:extLst>
      <p:ext uri="{BB962C8B-B14F-4D97-AF65-F5344CB8AC3E}">
        <p14:creationId xmlns:p14="http://schemas.microsoft.com/office/powerpoint/2010/main" val="2830843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88" cy="469809"/>
          </a:xfrm>
          <a:prstGeom prst="rect">
            <a:avLst/>
          </a:prstGeom>
        </p:spPr>
        <p:txBody>
          <a:bodyPr vert="horz" lIns="84561" tIns="42280" rIns="84561" bIns="42280" rtlCol="0"/>
          <a:lstStyle>
            <a:lvl1pPr algn="l">
              <a:defRPr sz="1100"/>
            </a:lvl1pPr>
          </a:lstStyle>
          <a:p>
            <a:endParaRPr lang="en-US"/>
          </a:p>
        </p:txBody>
      </p:sp>
      <p:sp>
        <p:nvSpPr>
          <p:cNvPr id="3" name="Date Placeholder 2"/>
          <p:cNvSpPr>
            <a:spLocks noGrp="1"/>
          </p:cNvSpPr>
          <p:nvPr>
            <p:ph type="dt" idx="1"/>
          </p:nvPr>
        </p:nvSpPr>
        <p:spPr>
          <a:xfrm>
            <a:off x="4023168" y="1"/>
            <a:ext cx="3078188" cy="469809"/>
          </a:xfrm>
          <a:prstGeom prst="rect">
            <a:avLst/>
          </a:prstGeom>
        </p:spPr>
        <p:txBody>
          <a:bodyPr vert="horz" lIns="84561" tIns="42280" rIns="84561" bIns="42280" rtlCol="0"/>
          <a:lstStyle>
            <a:lvl1pPr algn="r">
              <a:defRPr sz="1100"/>
            </a:lvl1pPr>
          </a:lstStyle>
          <a:p>
            <a:fld id="{61F7B786-DBC6-43EF-AF71-861B8CA18D8E}" type="datetimeFigureOut">
              <a:rPr lang="en-US" smtClean="0"/>
              <a:t>4/15/2020</a:t>
            </a:fld>
            <a:endParaRPr lang="en-US"/>
          </a:p>
        </p:txBody>
      </p:sp>
      <p:sp>
        <p:nvSpPr>
          <p:cNvPr id="4" name="Slide Image Placeholder 3"/>
          <p:cNvSpPr>
            <a:spLocks noGrp="1" noRot="1" noChangeAspect="1"/>
          </p:cNvSpPr>
          <p:nvPr>
            <p:ph type="sldImg" idx="2"/>
          </p:nvPr>
        </p:nvSpPr>
        <p:spPr>
          <a:xfrm>
            <a:off x="1273175" y="704850"/>
            <a:ext cx="4556125" cy="3519488"/>
          </a:xfrm>
          <a:prstGeom prst="rect">
            <a:avLst/>
          </a:prstGeom>
          <a:noFill/>
          <a:ln w="12700">
            <a:solidFill>
              <a:prstClr val="black"/>
            </a:solidFill>
          </a:ln>
        </p:spPr>
        <p:txBody>
          <a:bodyPr vert="horz" lIns="84561" tIns="42280" rIns="84561" bIns="42280" rtlCol="0" anchor="ctr"/>
          <a:lstStyle/>
          <a:p>
            <a:endParaRPr lang="en-US"/>
          </a:p>
        </p:txBody>
      </p:sp>
      <p:sp>
        <p:nvSpPr>
          <p:cNvPr id="5" name="Notes Placeholder 4"/>
          <p:cNvSpPr>
            <a:spLocks noGrp="1"/>
          </p:cNvSpPr>
          <p:nvPr>
            <p:ph type="body" sz="quarter" idx="3"/>
          </p:nvPr>
        </p:nvSpPr>
        <p:spPr>
          <a:xfrm>
            <a:off x="710697" y="4460294"/>
            <a:ext cx="5681083" cy="4224431"/>
          </a:xfrm>
          <a:prstGeom prst="rect">
            <a:avLst/>
          </a:prstGeom>
        </p:spPr>
        <p:txBody>
          <a:bodyPr vert="horz" lIns="84561" tIns="42280" rIns="84561" bIns="422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6751"/>
            <a:ext cx="3078188" cy="469809"/>
          </a:xfrm>
          <a:prstGeom prst="rect">
            <a:avLst/>
          </a:prstGeom>
        </p:spPr>
        <p:txBody>
          <a:bodyPr vert="horz" lIns="84561" tIns="42280" rIns="84561" bIns="42280" rtlCol="0" anchor="b"/>
          <a:lstStyle>
            <a:lvl1pPr algn="l">
              <a:defRPr sz="1100"/>
            </a:lvl1pPr>
          </a:lstStyle>
          <a:p>
            <a:endParaRPr lang="en-US"/>
          </a:p>
        </p:txBody>
      </p:sp>
      <p:sp>
        <p:nvSpPr>
          <p:cNvPr id="7" name="Slide Number Placeholder 6"/>
          <p:cNvSpPr>
            <a:spLocks noGrp="1"/>
          </p:cNvSpPr>
          <p:nvPr>
            <p:ph type="sldNum" sz="quarter" idx="5"/>
          </p:nvPr>
        </p:nvSpPr>
        <p:spPr>
          <a:xfrm>
            <a:off x="4023168" y="8916751"/>
            <a:ext cx="3078188" cy="469809"/>
          </a:xfrm>
          <a:prstGeom prst="rect">
            <a:avLst/>
          </a:prstGeom>
        </p:spPr>
        <p:txBody>
          <a:bodyPr vert="horz" lIns="84561" tIns="42280" rIns="84561" bIns="42280" rtlCol="0" anchor="b"/>
          <a:lstStyle>
            <a:lvl1pPr algn="r">
              <a:defRPr sz="1100"/>
            </a:lvl1pPr>
          </a:lstStyle>
          <a:p>
            <a:fld id="{B207F62B-218C-41F9-B805-CCE935D17720}" type="slidenum">
              <a:rPr lang="en-US" smtClean="0"/>
              <a:t>‹#›</a:t>
            </a:fld>
            <a:endParaRPr lang="en-US"/>
          </a:p>
        </p:txBody>
      </p:sp>
    </p:spTree>
    <p:extLst>
      <p:ext uri="{BB962C8B-B14F-4D97-AF65-F5344CB8AC3E}">
        <p14:creationId xmlns:p14="http://schemas.microsoft.com/office/powerpoint/2010/main" val="139651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Maryland SBDC is part of a national network of 62 SBDCs located throughout</a:t>
            </a:r>
            <a:r>
              <a:rPr lang="en-US" baseline="0" dirty="0"/>
              <a:t> the US and its territories.  We are hosted at the University of Maryland and funded primarily by the US Small Business Administration, the State of Maryland, local colleges and universities.  </a:t>
            </a:r>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a:t>
            </a:fld>
            <a:endParaRPr lang="en-US"/>
          </a:p>
        </p:txBody>
      </p:sp>
    </p:spTree>
    <p:extLst>
      <p:ext uri="{BB962C8B-B14F-4D97-AF65-F5344CB8AC3E}">
        <p14:creationId xmlns:p14="http://schemas.microsoft.com/office/powerpoint/2010/main" val="3981548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10</a:t>
            </a:fld>
            <a:endParaRPr lang="en-US"/>
          </a:p>
        </p:txBody>
      </p:sp>
    </p:spTree>
    <p:extLst>
      <p:ext uri="{BB962C8B-B14F-4D97-AF65-F5344CB8AC3E}">
        <p14:creationId xmlns:p14="http://schemas.microsoft.com/office/powerpoint/2010/main" val="2101865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11</a:t>
            </a:fld>
            <a:endParaRPr lang="en-US"/>
          </a:p>
        </p:txBody>
      </p:sp>
    </p:spTree>
    <p:extLst>
      <p:ext uri="{BB962C8B-B14F-4D97-AF65-F5344CB8AC3E}">
        <p14:creationId xmlns:p14="http://schemas.microsoft.com/office/powerpoint/2010/main" val="697628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12</a:t>
            </a:fld>
            <a:endParaRPr lang="en-US"/>
          </a:p>
        </p:txBody>
      </p:sp>
    </p:spTree>
    <p:extLst>
      <p:ext uri="{BB962C8B-B14F-4D97-AF65-F5344CB8AC3E}">
        <p14:creationId xmlns:p14="http://schemas.microsoft.com/office/powerpoint/2010/main" val="3288021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13</a:t>
            </a:fld>
            <a:endParaRPr lang="en-US"/>
          </a:p>
        </p:txBody>
      </p:sp>
    </p:spTree>
    <p:extLst>
      <p:ext uri="{BB962C8B-B14F-4D97-AF65-F5344CB8AC3E}">
        <p14:creationId xmlns:p14="http://schemas.microsoft.com/office/powerpoint/2010/main" val="21227620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14</a:t>
            </a:fld>
            <a:endParaRPr lang="en-US"/>
          </a:p>
        </p:txBody>
      </p:sp>
    </p:spTree>
    <p:extLst>
      <p:ext uri="{BB962C8B-B14F-4D97-AF65-F5344CB8AC3E}">
        <p14:creationId xmlns:p14="http://schemas.microsoft.com/office/powerpoint/2010/main" val="4325092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15</a:t>
            </a:fld>
            <a:endParaRPr lang="en-US"/>
          </a:p>
        </p:txBody>
      </p:sp>
    </p:spTree>
    <p:extLst>
      <p:ext uri="{BB962C8B-B14F-4D97-AF65-F5344CB8AC3E}">
        <p14:creationId xmlns:p14="http://schemas.microsoft.com/office/powerpoint/2010/main" val="1412945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16</a:t>
            </a:fld>
            <a:endParaRPr lang="en-US"/>
          </a:p>
        </p:txBody>
      </p:sp>
    </p:spTree>
    <p:extLst>
      <p:ext uri="{BB962C8B-B14F-4D97-AF65-F5344CB8AC3E}">
        <p14:creationId xmlns:p14="http://schemas.microsoft.com/office/powerpoint/2010/main" val="3292012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17</a:t>
            </a:fld>
            <a:endParaRPr lang="en-US"/>
          </a:p>
        </p:txBody>
      </p:sp>
    </p:spTree>
    <p:extLst>
      <p:ext uri="{BB962C8B-B14F-4D97-AF65-F5344CB8AC3E}">
        <p14:creationId xmlns:p14="http://schemas.microsoft.com/office/powerpoint/2010/main" val="3958311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18</a:t>
            </a:fld>
            <a:endParaRPr lang="en-US"/>
          </a:p>
        </p:txBody>
      </p:sp>
    </p:spTree>
    <p:extLst>
      <p:ext uri="{BB962C8B-B14F-4D97-AF65-F5344CB8AC3E}">
        <p14:creationId xmlns:p14="http://schemas.microsoft.com/office/powerpoint/2010/main" val="1408084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19</a:t>
            </a:fld>
            <a:endParaRPr lang="en-US"/>
          </a:p>
        </p:txBody>
      </p:sp>
    </p:spTree>
    <p:extLst>
      <p:ext uri="{BB962C8B-B14F-4D97-AF65-F5344CB8AC3E}">
        <p14:creationId xmlns:p14="http://schemas.microsoft.com/office/powerpoint/2010/main" val="619856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a:t>
            </a:fld>
            <a:endParaRPr lang="en-US"/>
          </a:p>
        </p:txBody>
      </p:sp>
    </p:spTree>
    <p:extLst>
      <p:ext uri="{BB962C8B-B14F-4D97-AF65-F5344CB8AC3E}">
        <p14:creationId xmlns:p14="http://schemas.microsoft.com/office/powerpoint/2010/main" val="591324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20</a:t>
            </a:fld>
            <a:endParaRPr lang="en-US"/>
          </a:p>
        </p:txBody>
      </p:sp>
    </p:spTree>
    <p:extLst>
      <p:ext uri="{BB962C8B-B14F-4D97-AF65-F5344CB8AC3E}">
        <p14:creationId xmlns:p14="http://schemas.microsoft.com/office/powerpoint/2010/main" val="323952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21</a:t>
            </a:fld>
            <a:endParaRPr lang="en-US"/>
          </a:p>
        </p:txBody>
      </p:sp>
    </p:spTree>
    <p:extLst>
      <p:ext uri="{BB962C8B-B14F-4D97-AF65-F5344CB8AC3E}">
        <p14:creationId xmlns:p14="http://schemas.microsoft.com/office/powerpoint/2010/main" val="2845617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22</a:t>
            </a:fld>
            <a:endParaRPr lang="en-US"/>
          </a:p>
        </p:txBody>
      </p:sp>
    </p:spTree>
    <p:extLst>
      <p:ext uri="{BB962C8B-B14F-4D97-AF65-F5344CB8AC3E}">
        <p14:creationId xmlns:p14="http://schemas.microsoft.com/office/powerpoint/2010/main" val="2470657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23</a:t>
            </a:fld>
            <a:endParaRPr lang="en-US"/>
          </a:p>
        </p:txBody>
      </p:sp>
    </p:spTree>
    <p:extLst>
      <p:ext uri="{BB962C8B-B14F-4D97-AF65-F5344CB8AC3E}">
        <p14:creationId xmlns:p14="http://schemas.microsoft.com/office/powerpoint/2010/main" val="3483583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24</a:t>
            </a:fld>
            <a:endParaRPr lang="en-US"/>
          </a:p>
        </p:txBody>
      </p:sp>
    </p:spTree>
    <p:extLst>
      <p:ext uri="{BB962C8B-B14F-4D97-AF65-F5344CB8AC3E}">
        <p14:creationId xmlns:p14="http://schemas.microsoft.com/office/powerpoint/2010/main" val="3599548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25</a:t>
            </a:fld>
            <a:endParaRPr lang="en-US"/>
          </a:p>
        </p:txBody>
      </p:sp>
    </p:spTree>
    <p:extLst>
      <p:ext uri="{BB962C8B-B14F-4D97-AF65-F5344CB8AC3E}">
        <p14:creationId xmlns:p14="http://schemas.microsoft.com/office/powerpoint/2010/main" val="27441738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26</a:t>
            </a:fld>
            <a:endParaRPr lang="en-US"/>
          </a:p>
        </p:txBody>
      </p:sp>
    </p:spTree>
    <p:extLst>
      <p:ext uri="{BB962C8B-B14F-4D97-AF65-F5344CB8AC3E}">
        <p14:creationId xmlns:p14="http://schemas.microsoft.com/office/powerpoint/2010/main" val="23591075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27</a:t>
            </a:fld>
            <a:endParaRPr lang="en-US"/>
          </a:p>
        </p:txBody>
      </p:sp>
    </p:spTree>
    <p:extLst>
      <p:ext uri="{BB962C8B-B14F-4D97-AF65-F5344CB8AC3E}">
        <p14:creationId xmlns:p14="http://schemas.microsoft.com/office/powerpoint/2010/main" val="39095492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28</a:t>
            </a:fld>
            <a:endParaRPr lang="en-US"/>
          </a:p>
        </p:txBody>
      </p:sp>
    </p:spTree>
    <p:extLst>
      <p:ext uri="{BB962C8B-B14F-4D97-AF65-F5344CB8AC3E}">
        <p14:creationId xmlns:p14="http://schemas.microsoft.com/office/powerpoint/2010/main" val="32828211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29</a:t>
            </a:fld>
            <a:endParaRPr lang="en-US"/>
          </a:p>
        </p:txBody>
      </p:sp>
    </p:spTree>
    <p:extLst>
      <p:ext uri="{BB962C8B-B14F-4D97-AF65-F5344CB8AC3E}">
        <p14:creationId xmlns:p14="http://schemas.microsoft.com/office/powerpoint/2010/main" val="424907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a:t>
            </a:fld>
            <a:endParaRPr lang="en-US"/>
          </a:p>
        </p:txBody>
      </p:sp>
    </p:spTree>
    <p:extLst>
      <p:ext uri="{BB962C8B-B14F-4D97-AF65-F5344CB8AC3E}">
        <p14:creationId xmlns:p14="http://schemas.microsoft.com/office/powerpoint/2010/main" val="14970277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30</a:t>
            </a:fld>
            <a:endParaRPr lang="en-US"/>
          </a:p>
        </p:txBody>
      </p:sp>
    </p:spTree>
    <p:extLst>
      <p:ext uri="{BB962C8B-B14F-4D97-AF65-F5344CB8AC3E}">
        <p14:creationId xmlns:p14="http://schemas.microsoft.com/office/powerpoint/2010/main" val="20934037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31</a:t>
            </a:fld>
            <a:endParaRPr lang="en-US"/>
          </a:p>
        </p:txBody>
      </p:sp>
    </p:spTree>
    <p:extLst>
      <p:ext uri="{BB962C8B-B14F-4D97-AF65-F5344CB8AC3E}">
        <p14:creationId xmlns:p14="http://schemas.microsoft.com/office/powerpoint/2010/main" val="2673298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32</a:t>
            </a:fld>
            <a:endParaRPr lang="en-US"/>
          </a:p>
        </p:txBody>
      </p:sp>
    </p:spTree>
    <p:extLst>
      <p:ext uri="{BB962C8B-B14F-4D97-AF65-F5344CB8AC3E}">
        <p14:creationId xmlns:p14="http://schemas.microsoft.com/office/powerpoint/2010/main" val="26499646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33</a:t>
            </a:fld>
            <a:endParaRPr lang="en-US"/>
          </a:p>
        </p:txBody>
      </p:sp>
    </p:spTree>
    <p:extLst>
      <p:ext uri="{BB962C8B-B14F-4D97-AF65-F5344CB8AC3E}">
        <p14:creationId xmlns:p14="http://schemas.microsoft.com/office/powerpoint/2010/main" val="37362816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34</a:t>
            </a:fld>
            <a:endParaRPr lang="en-US"/>
          </a:p>
        </p:txBody>
      </p:sp>
    </p:spTree>
    <p:extLst>
      <p:ext uri="{BB962C8B-B14F-4D97-AF65-F5344CB8AC3E}">
        <p14:creationId xmlns:p14="http://schemas.microsoft.com/office/powerpoint/2010/main" val="10213521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35</a:t>
            </a:fld>
            <a:endParaRPr lang="en-US"/>
          </a:p>
        </p:txBody>
      </p:sp>
    </p:spTree>
    <p:extLst>
      <p:ext uri="{BB962C8B-B14F-4D97-AF65-F5344CB8AC3E}">
        <p14:creationId xmlns:p14="http://schemas.microsoft.com/office/powerpoint/2010/main" val="4478057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36</a:t>
            </a:fld>
            <a:endParaRPr lang="en-US"/>
          </a:p>
        </p:txBody>
      </p:sp>
    </p:spTree>
    <p:extLst>
      <p:ext uri="{BB962C8B-B14F-4D97-AF65-F5344CB8AC3E}">
        <p14:creationId xmlns:p14="http://schemas.microsoft.com/office/powerpoint/2010/main" val="14144177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37</a:t>
            </a:fld>
            <a:endParaRPr lang="en-US"/>
          </a:p>
        </p:txBody>
      </p:sp>
    </p:spTree>
    <p:extLst>
      <p:ext uri="{BB962C8B-B14F-4D97-AF65-F5344CB8AC3E}">
        <p14:creationId xmlns:p14="http://schemas.microsoft.com/office/powerpoint/2010/main" val="19015972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38</a:t>
            </a:fld>
            <a:endParaRPr lang="en-US"/>
          </a:p>
        </p:txBody>
      </p:sp>
    </p:spTree>
    <p:extLst>
      <p:ext uri="{BB962C8B-B14F-4D97-AF65-F5344CB8AC3E}">
        <p14:creationId xmlns:p14="http://schemas.microsoft.com/office/powerpoint/2010/main" val="11177777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39</a:t>
            </a:fld>
            <a:endParaRPr lang="en-US"/>
          </a:p>
        </p:txBody>
      </p:sp>
    </p:spTree>
    <p:extLst>
      <p:ext uri="{BB962C8B-B14F-4D97-AF65-F5344CB8AC3E}">
        <p14:creationId xmlns:p14="http://schemas.microsoft.com/office/powerpoint/2010/main" val="390881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a:t>
            </a:fld>
            <a:endParaRPr lang="en-US"/>
          </a:p>
        </p:txBody>
      </p:sp>
    </p:spTree>
    <p:extLst>
      <p:ext uri="{BB962C8B-B14F-4D97-AF65-F5344CB8AC3E}">
        <p14:creationId xmlns:p14="http://schemas.microsoft.com/office/powerpoint/2010/main" val="758734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40</a:t>
            </a:fld>
            <a:endParaRPr lang="en-US"/>
          </a:p>
        </p:txBody>
      </p:sp>
    </p:spTree>
    <p:extLst>
      <p:ext uri="{BB962C8B-B14F-4D97-AF65-F5344CB8AC3E}">
        <p14:creationId xmlns:p14="http://schemas.microsoft.com/office/powerpoint/2010/main" val="29669432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41</a:t>
            </a:fld>
            <a:endParaRPr lang="en-US"/>
          </a:p>
        </p:txBody>
      </p:sp>
    </p:spTree>
    <p:extLst>
      <p:ext uri="{BB962C8B-B14F-4D97-AF65-F5344CB8AC3E}">
        <p14:creationId xmlns:p14="http://schemas.microsoft.com/office/powerpoint/2010/main" val="3276152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42</a:t>
            </a:fld>
            <a:endParaRPr lang="en-US"/>
          </a:p>
        </p:txBody>
      </p:sp>
    </p:spTree>
    <p:extLst>
      <p:ext uri="{BB962C8B-B14F-4D97-AF65-F5344CB8AC3E}">
        <p14:creationId xmlns:p14="http://schemas.microsoft.com/office/powerpoint/2010/main" val="21702627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43</a:t>
            </a:fld>
            <a:endParaRPr lang="en-US"/>
          </a:p>
        </p:txBody>
      </p:sp>
    </p:spTree>
    <p:extLst>
      <p:ext uri="{BB962C8B-B14F-4D97-AF65-F5344CB8AC3E}">
        <p14:creationId xmlns:p14="http://schemas.microsoft.com/office/powerpoint/2010/main" val="7080791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44</a:t>
            </a:fld>
            <a:endParaRPr lang="en-US"/>
          </a:p>
        </p:txBody>
      </p:sp>
    </p:spTree>
    <p:extLst>
      <p:ext uri="{BB962C8B-B14F-4D97-AF65-F5344CB8AC3E}">
        <p14:creationId xmlns:p14="http://schemas.microsoft.com/office/powerpoint/2010/main" val="39817006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45</a:t>
            </a:fld>
            <a:endParaRPr lang="en-US"/>
          </a:p>
        </p:txBody>
      </p:sp>
    </p:spTree>
    <p:extLst>
      <p:ext uri="{BB962C8B-B14F-4D97-AF65-F5344CB8AC3E}">
        <p14:creationId xmlns:p14="http://schemas.microsoft.com/office/powerpoint/2010/main" val="7499305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46</a:t>
            </a:fld>
            <a:endParaRPr lang="en-US"/>
          </a:p>
        </p:txBody>
      </p:sp>
    </p:spTree>
    <p:extLst>
      <p:ext uri="{BB962C8B-B14F-4D97-AF65-F5344CB8AC3E}">
        <p14:creationId xmlns:p14="http://schemas.microsoft.com/office/powerpoint/2010/main" val="23014377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47</a:t>
            </a:fld>
            <a:endParaRPr lang="en-US"/>
          </a:p>
        </p:txBody>
      </p:sp>
    </p:spTree>
    <p:extLst>
      <p:ext uri="{BB962C8B-B14F-4D97-AF65-F5344CB8AC3E}">
        <p14:creationId xmlns:p14="http://schemas.microsoft.com/office/powerpoint/2010/main" val="42450887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48</a:t>
            </a:fld>
            <a:endParaRPr lang="en-US"/>
          </a:p>
        </p:txBody>
      </p:sp>
    </p:spTree>
    <p:extLst>
      <p:ext uri="{BB962C8B-B14F-4D97-AF65-F5344CB8AC3E}">
        <p14:creationId xmlns:p14="http://schemas.microsoft.com/office/powerpoint/2010/main" val="36147167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49</a:t>
            </a:fld>
            <a:endParaRPr lang="en-US"/>
          </a:p>
        </p:txBody>
      </p:sp>
    </p:spTree>
    <p:extLst>
      <p:ext uri="{BB962C8B-B14F-4D97-AF65-F5344CB8AC3E}">
        <p14:creationId xmlns:p14="http://schemas.microsoft.com/office/powerpoint/2010/main" val="403452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5</a:t>
            </a:fld>
            <a:endParaRPr lang="en-US"/>
          </a:p>
        </p:txBody>
      </p:sp>
    </p:spTree>
    <p:extLst>
      <p:ext uri="{BB962C8B-B14F-4D97-AF65-F5344CB8AC3E}">
        <p14:creationId xmlns:p14="http://schemas.microsoft.com/office/powerpoint/2010/main" val="31484780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50</a:t>
            </a:fld>
            <a:endParaRPr lang="en-US"/>
          </a:p>
        </p:txBody>
      </p:sp>
    </p:spTree>
    <p:extLst>
      <p:ext uri="{BB962C8B-B14F-4D97-AF65-F5344CB8AC3E}">
        <p14:creationId xmlns:p14="http://schemas.microsoft.com/office/powerpoint/2010/main" val="33556257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Maryland SBDC is part of a national network of 62 SBDCs located throughout</a:t>
            </a:r>
            <a:r>
              <a:rPr lang="en-US" baseline="0" dirty="0"/>
              <a:t> the US and its territories.  We are hosted at the University of Maryland and funded primarily by the US Small Business Administration, the State of Maryland, local colleges and universities.  </a:t>
            </a:r>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51</a:t>
            </a:fld>
            <a:endParaRPr lang="en-US"/>
          </a:p>
        </p:txBody>
      </p:sp>
    </p:spTree>
    <p:extLst>
      <p:ext uri="{BB962C8B-B14F-4D97-AF65-F5344CB8AC3E}">
        <p14:creationId xmlns:p14="http://schemas.microsoft.com/office/powerpoint/2010/main" val="73367979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Maryland SBDC is part of a national network of 62 SBDCs located throughout</a:t>
            </a:r>
            <a:r>
              <a:rPr lang="en-US" baseline="0" dirty="0"/>
              <a:t> the US and its territories.  We are hosted at the University of Maryland and funded primarily by the US Small Business Administration, the State of Maryland, local colleges and universities.  </a:t>
            </a:r>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52</a:t>
            </a:fld>
            <a:endParaRPr lang="en-US"/>
          </a:p>
        </p:txBody>
      </p:sp>
    </p:spTree>
    <p:extLst>
      <p:ext uri="{BB962C8B-B14F-4D97-AF65-F5344CB8AC3E}">
        <p14:creationId xmlns:p14="http://schemas.microsoft.com/office/powerpoint/2010/main" val="14330919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Maryland SBDC is part of a national network of 62 SBDCs located throughout</a:t>
            </a:r>
            <a:r>
              <a:rPr lang="en-US" baseline="0" dirty="0"/>
              <a:t> the US and its territories.  We are hosted at the University of Maryland and funded primarily by the US Small Business Administration, the State of Maryland, local colleges and universities.  </a:t>
            </a:r>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53</a:t>
            </a:fld>
            <a:endParaRPr lang="en-US"/>
          </a:p>
        </p:txBody>
      </p:sp>
    </p:spTree>
    <p:extLst>
      <p:ext uri="{BB962C8B-B14F-4D97-AF65-F5344CB8AC3E}">
        <p14:creationId xmlns:p14="http://schemas.microsoft.com/office/powerpoint/2010/main" val="431454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6</a:t>
            </a:fld>
            <a:endParaRPr lang="en-US"/>
          </a:p>
        </p:txBody>
      </p:sp>
    </p:spTree>
    <p:extLst>
      <p:ext uri="{BB962C8B-B14F-4D97-AF65-F5344CB8AC3E}">
        <p14:creationId xmlns:p14="http://schemas.microsoft.com/office/powerpoint/2010/main" val="145544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7</a:t>
            </a:fld>
            <a:endParaRPr lang="en-US"/>
          </a:p>
        </p:txBody>
      </p:sp>
    </p:spTree>
    <p:extLst>
      <p:ext uri="{BB962C8B-B14F-4D97-AF65-F5344CB8AC3E}">
        <p14:creationId xmlns:p14="http://schemas.microsoft.com/office/powerpoint/2010/main" val="62215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8</a:t>
            </a:fld>
            <a:endParaRPr lang="en-US"/>
          </a:p>
        </p:txBody>
      </p:sp>
    </p:spTree>
    <p:extLst>
      <p:ext uri="{BB962C8B-B14F-4D97-AF65-F5344CB8AC3E}">
        <p14:creationId xmlns:p14="http://schemas.microsoft.com/office/powerpoint/2010/main" val="4046011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7F62B-218C-41F9-B805-CCE935D17720}" type="slidenum">
              <a:rPr lang="en-US" smtClean="0"/>
              <a:t>9</a:t>
            </a:fld>
            <a:endParaRPr lang="en-US"/>
          </a:p>
        </p:txBody>
      </p:sp>
    </p:spTree>
    <p:extLst>
      <p:ext uri="{BB962C8B-B14F-4D97-AF65-F5344CB8AC3E}">
        <p14:creationId xmlns:p14="http://schemas.microsoft.com/office/powerpoint/2010/main" val="191983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16" name="bk object 16"/>
          <p:cNvSpPr/>
          <p:nvPr/>
        </p:nvSpPr>
        <p:spPr>
          <a:xfrm>
            <a:off x="5843268" y="6950073"/>
            <a:ext cx="590550" cy="470534"/>
          </a:xfrm>
          <a:custGeom>
            <a:avLst/>
            <a:gdLst/>
            <a:ahLst/>
            <a:cxnLst/>
            <a:rect l="l" t="t" r="r" b="b"/>
            <a:pathLst>
              <a:path w="590550" h="470534">
                <a:moveTo>
                  <a:pt x="0" y="0"/>
                </a:moveTo>
                <a:lnTo>
                  <a:pt x="261620" y="470534"/>
                </a:lnTo>
                <a:lnTo>
                  <a:pt x="590550" y="447674"/>
                </a:lnTo>
                <a:lnTo>
                  <a:pt x="479425" y="8254"/>
                </a:lnTo>
                <a:lnTo>
                  <a:pt x="8255" y="8254"/>
                </a:lnTo>
                <a:lnTo>
                  <a:pt x="0" y="0"/>
                </a:lnTo>
                <a:close/>
              </a:path>
            </a:pathLst>
          </a:custGeom>
          <a:solidFill>
            <a:srgbClr val="C9DCE2"/>
          </a:solidFill>
        </p:spPr>
        <p:txBody>
          <a:bodyPr wrap="square" lIns="0" tIns="0" rIns="0" bIns="0" rtlCol="0">
            <a:noAutofit/>
          </a:bodyPr>
          <a:lstStyle/>
          <a:p>
            <a:endParaRPr/>
          </a:p>
        </p:txBody>
      </p:sp>
      <p:sp>
        <p:nvSpPr>
          <p:cNvPr id="17" name="bk object 17"/>
          <p:cNvSpPr/>
          <p:nvPr/>
        </p:nvSpPr>
        <p:spPr>
          <a:xfrm>
            <a:off x="5001893" y="2475228"/>
            <a:ext cx="3891914" cy="4483100"/>
          </a:xfrm>
          <a:custGeom>
            <a:avLst/>
            <a:gdLst/>
            <a:ahLst/>
            <a:cxnLst/>
            <a:rect l="l" t="t" r="r" b="b"/>
            <a:pathLst>
              <a:path w="3891914" h="4483100">
                <a:moveTo>
                  <a:pt x="468629" y="0"/>
                </a:moveTo>
                <a:lnTo>
                  <a:pt x="0" y="0"/>
                </a:lnTo>
                <a:lnTo>
                  <a:pt x="328929" y="1450340"/>
                </a:lnTo>
                <a:lnTo>
                  <a:pt x="2240915" y="1642110"/>
                </a:lnTo>
                <a:lnTo>
                  <a:pt x="364489" y="2566670"/>
                </a:lnTo>
                <a:lnTo>
                  <a:pt x="849629" y="4483100"/>
                </a:lnTo>
                <a:lnTo>
                  <a:pt x="1320799" y="4483100"/>
                </a:lnTo>
                <a:lnTo>
                  <a:pt x="899794" y="2816860"/>
                </a:lnTo>
                <a:lnTo>
                  <a:pt x="3891915" y="1343025"/>
                </a:lnTo>
                <a:lnTo>
                  <a:pt x="701039" y="1023619"/>
                </a:lnTo>
                <a:lnTo>
                  <a:pt x="468629" y="0"/>
                </a:lnTo>
                <a:close/>
              </a:path>
            </a:pathLst>
          </a:custGeom>
          <a:solidFill>
            <a:srgbClr val="C9DCE2"/>
          </a:solidFill>
        </p:spPr>
        <p:txBody>
          <a:bodyPr wrap="square" lIns="0" tIns="0" rIns="0" bIns="0" rtlCol="0">
            <a:noAutofit/>
          </a:bodyPr>
          <a:lstStyle/>
          <a:p>
            <a:endParaRPr/>
          </a:p>
        </p:txBody>
      </p:sp>
      <p:sp>
        <p:nvSpPr>
          <p:cNvPr id="18" name="bk object 18"/>
          <p:cNvSpPr/>
          <p:nvPr/>
        </p:nvSpPr>
        <p:spPr>
          <a:xfrm>
            <a:off x="1700528" y="2730498"/>
            <a:ext cx="2950210" cy="998854"/>
          </a:xfrm>
          <a:custGeom>
            <a:avLst/>
            <a:gdLst/>
            <a:ahLst/>
            <a:cxnLst/>
            <a:rect l="l" t="t" r="r" b="b"/>
            <a:pathLst>
              <a:path w="2950210" h="998854">
                <a:moveTo>
                  <a:pt x="0" y="0"/>
                </a:moveTo>
                <a:lnTo>
                  <a:pt x="86360" y="107950"/>
                </a:lnTo>
                <a:lnTo>
                  <a:pt x="1153160" y="695960"/>
                </a:lnTo>
                <a:lnTo>
                  <a:pt x="2701290" y="998855"/>
                </a:lnTo>
                <a:lnTo>
                  <a:pt x="2950210" y="478155"/>
                </a:lnTo>
                <a:lnTo>
                  <a:pt x="2442845" y="478155"/>
                </a:lnTo>
                <a:lnTo>
                  <a:pt x="0" y="0"/>
                </a:lnTo>
                <a:close/>
              </a:path>
            </a:pathLst>
          </a:custGeom>
          <a:solidFill>
            <a:srgbClr val="C9DCE2"/>
          </a:solidFill>
        </p:spPr>
        <p:txBody>
          <a:bodyPr wrap="square" lIns="0" tIns="0" rIns="0" bIns="0" rtlCol="0">
            <a:noAutofit/>
          </a:bodyPr>
          <a:lstStyle/>
          <a:p>
            <a:endParaRPr/>
          </a:p>
        </p:txBody>
      </p:sp>
      <p:sp>
        <p:nvSpPr>
          <p:cNvPr id="19" name="bk object 19"/>
          <p:cNvSpPr/>
          <p:nvPr/>
        </p:nvSpPr>
        <p:spPr>
          <a:xfrm>
            <a:off x="4143373" y="1090928"/>
            <a:ext cx="1327150" cy="2117725"/>
          </a:xfrm>
          <a:custGeom>
            <a:avLst/>
            <a:gdLst/>
            <a:ahLst/>
            <a:cxnLst/>
            <a:rect l="l" t="t" r="r" b="b"/>
            <a:pathLst>
              <a:path w="1327150" h="2117725">
                <a:moveTo>
                  <a:pt x="1012825" y="0"/>
                </a:moveTo>
                <a:lnTo>
                  <a:pt x="0" y="2117725"/>
                </a:lnTo>
                <a:lnTo>
                  <a:pt x="507365" y="2117725"/>
                </a:lnTo>
                <a:lnTo>
                  <a:pt x="858519" y="1384300"/>
                </a:lnTo>
                <a:lnTo>
                  <a:pt x="1327150" y="1384300"/>
                </a:lnTo>
                <a:lnTo>
                  <a:pt x="1012825" y="0"/>
                </a:lnTo>
                <a:close/>
              </a:path>
            </a:pathLst>
          </a:custGeom>
          <a:solidFill>
            <a:srgbClr val="C9DCE2"/>
          </a:solidFill>
        </p:spPr>
        <p:txBody>
          <a:bodyPr wrap="square" lIns="0" tIns="0" rIns="0" bIns="0" rtlCol="0">
            <a:noAutofit/>
          </a:bodyPr>
          <a:lstStyle/>
          <a:p>
            <a:endParaRPr/>
          </a:p>
        </p:txBody>
      </p:sp>
      <p:sp>
        <p:nvSpPr>
          <p:cNvPr id="20" name="bk object 20"/>
          <p:cNvSpPr/>
          <p:nvPr/>
        </p:nvSpPr>
        <p:spPr>
          <a:xfrm>
            <a:off x="4094944" y="6597497"/>
            <a:ext cx="706747" cy="696591"/>
          </a:xfrm>
          <a:prstGeom prst="rect">
            <a:avLst/>
          </a:prstGeom>
          <a:blipFill>
            <a:blip r:embed="rId2" cstate="print"/>
            <a:stretch>
              <a:fillRect/>
            </a:stretch>
          </a:blipFill>
        </p:spPr>
        <p:txBody>
          <a:bodyPr wrap="square" lIns="0" tIns="0" rIns="0" bIns="0" rtlCol="0">
            <a:noAutofit/>
          </a:bodyPr>
          <a:lstStyle/>
          <a:p>
            <a:endParaRPr/>
          </a:p>
        </p:txBody>
      </p:sp>
      <p:sp>
        <p:nvSpPr>
          <p:cNvPr id="21" name="bk object 21"/>
          <p:cNvSpPr/>
          <p:nvPr/>
        </p:nvSpPr>
        <p:spPr>
          <a:xfrm>
            <a:off x="2502636" y="6679598"/>
            <a:ext cx="1271899" cy="564507"/>
          </a:xfrm>
          <a:prstGeom prst="rect">
            <a:avLst/>
          </a:prstGeom>
          <a:blipFill>
            <a:blip r:embed="rId3" cstate="print"/>
            <a:stretch>
              <a:fillRect/>
            </a:stretch>
          </a:blipFill>
        </p:spPr>
        <p:txBody>
          <a:bodyPr wrap="square" lIns="0" tIns="0" rIns="0" bIns="0" rtlCol="0">
            <a:noAutofit/>
          </a:bodyPr>
          <a:lstStyle/>
          <a:p>
            <a:endParaRPr/>
          </a:p>
        </p:txBody>
      </p:sp>
      <p:sp>
        <p:nvSpPr>
          <p:cNvPr id="22" name="bk object 22"/>
          <p:cNvSpPr/>
          <p:nvPr/>
        </p:nvSpPr>
        <p:spPr>
          <a:xfrm>
            <a:off x="3848098" y="1416048"/>
            <a:ext cx="169545" cy="219710"/>
          </a:xfrm>
          <a:custGeom>
            <a:avLst/>
            <a:gdLst/>
            <a:ahLst/>
            <a:cxnLst/>
            <a:rect l="l" t="t" r="r" b="b"/>
            <a:pathLst>
              <a:path w="169545" h="219710">
                <a:moveTo>
                  <a:pt x="114300" y="0"/>
                </a:moveTo>
                <a:lnTo>
                  <a:pt x="83820" y="0"/>
                </a:lnTo>
                <a:lnTo>
                  <a:pt x="0" y="219710"/>
                </a:lnTo>
                <a:lnTo>
                  <a:pt x="31115" y="219710"/>
                </a:lnTo>
                <a:lnTo>
                  <a:pt x="55880" y="152400"/>
                </a:lnTo>
                <a:lnTo>
                  <a:pt x="169545" y="152400"/>
                </a:lnTo>
                <a:lnTo>
                  <a:pt x="160655" y="128270"/>
                </a:lnTo>
                <a:lnTo>
                  <a:pt x="64769" y="128270"/>
                </a:lnTo>
                <a:lnTo>
                  <a:pt x="98425" y="36195"/>
                </a:lnTo>
                <a:lnTo>
                  <a:pt x="127635" y="36195"/>
                </a:lnTo>
                <a:lnTo>
                  <a:pt x="114300" y="0"/>
                </a:lnTo>
                <a:close/>
              </a:path>
            </a:pathLst>
          </a:custGeom>
          <a:solidFill>
            <a:srgbClr val="C5203E"/>
          </a:solidFill>
        </p:spPr>
        <p:txBody>
          <a:bodyPr wrap="square" lIns="0" tIns="0" rIns="0" bIns="0" rtlCol="0">
            <a:noAutofit/>
          </a:bodyPr>
          <a:lstStyle/>
          <a:p>
            <a:endParaRPr/>
          </a:p>
        </p:txBody>
      </p:sp>
      <p:sp>
        <p:nvSpPr>
          <p:cNvPr id="23" name="bk object 23"/>
          <p:cNvSpPr/>
          <p:nvPr/>
        </p:nvSpPr>
        <p:spPr>
          <a:xfrm>
            <a:off x="3987798" y="1568448"/>
            <a:ext cx="54610" cy="67310"/>
          </a:xfrm>
          <a:custGeom>
            <a:avLst/>
            <a:gdLst/>
            <a:ahLst/>
            <a:cxnLst/>
            <a:rect l="l" t="t" r="r" b="b"/>
            <a:pathLst>
              <a:path w="54610" h="67310">
                <a:moveTo>
                  <a:pt x="29845" y="0"/>
                </a:moveTo>
                <a:lnTo>
                  <a:pt x="0" y="0"/>
                </a:lnTo>
                <a:lnTo>
                  <a:pt x="23495" y="67310"/>
                </a:lnTo>
                <a:lnTo>
                  <a:pt x="54610" y="67310"/>
                </a:lnTo>
                <a:lnTo>
                  <a:pt x="29845" y="0"/>
                </a:lnTo>
                <a:close/>
              </a:path>
            </a:pathLst>
          </a:custGeom>
          <a:solidFill>
            <a:srgbClr val="C5203E"/>
          </a:solidFill>
        </p:spPr>
        <p:txBody>
          <a:bodyPr wrap="square" lIns="0" tIns="0" rIns="0" bIns="0" rtlCol="0">
            <a:noAutofit/>
          </a:bodyPr>
          <a:lstStyle/>
          <a:p>
            <a:endParaRPr/>
          </a:p>
        </p:txBody>
      </p:sp>
      <p:sp>
        <p:nvSpPr>
          <p:cNvPr id="24" name="bk object 24"/>
          <p:cNvSpPr/>
          <p:nvPr/>
        </p:nvSpPr>
        <p:spPr>
          <a:xfrm>
            <a:off x="3946523" y="1452243"/>
            <a:ext cx="62230" cy="92075"/>
          </a:xfrm>
          <a:custGeom>
            <a:avLst/>
            <a:gdLst/>
            <a:ahLst/>
            <a:cxnLst/>
            <a:rect l="l" t="t" r="r" b="b"/>
            <a:pathLst>
              <a:path w="62230" h="92075">
                <a:moveTo>
                  <a:pt x="29210" y="0"/>
                </a:moveTo>
                <a:lnTo>
                  <a:pt x="0" y="0"/>
                </a:lnTo>
                <a:lnTo>
                  <a:pt x="32385" y="92075"/>
                </a:lnTo>
                <a:lnTo>
                  <a:pt x="62230" y="92075"/>
                </a:lnTo>
                <a:lnTo>
                  <a:pt x="29210" y="0"/>
                </a:lnTo>
                <a:close/>
              </a:path>
            </a:pathLst>
          </a:custGeom>
          <a:solidFill>
            <a:srgbClr val="C5203E"/>
          </a:solidFill>
        </p:spPr>
        <p:txBody>
          <a:bodyPr wrap="square" lIns="0" tIns="0" rIns="0" bIns="0" rtlCol="0">
            <a:noAutofit/>
          </a:bodyPr>
          <a:lstStyle/>
          <a:p>
            <a:endParaRPr/>
          </a:p>
        </p:txBody>
      </p:sp>
      <p:sp>
        <p:nvSpPr>
          <p:cNvPr id="25" name="bk object 25"/>
          <p:cNvSpPr/>
          <p:nvPr/>
        </p:nvSpPr>
        <p:spPr>
          <a:xfrm>
            <a:off x="4184648" y="1416048"/>
            <a:ext cx="52070" cy="219710"/>
          </a:xfrm>
          <a:custGeom>
            <a:avLst/>
            <a:gdLst/>
            <a:ahLst/>
            <a:cxnLst/>
            <a:rect l="l" t="t" r="r" b="b"/>
            <a:pathLst>
              <a:path w="52070" h="219710">
                <a:moveTo>
                  <a:pt x="38100" y="0"/>
                </a:moveTo>
                <a:lnTo>
                  <a:pt x="0" y="0"/>
                </a:lnTo>
                <a:lnTo>
                  <a:pt x="0" y="219710"/>
                </a:lnTo>
                <a:lnTo>
                  <a:pt x="28575" y="219710"/>
                </a:lnTo>
                <a:lnTo>
                  <a:pt x="26034" y="38100"/>
                </a:lnTo>
                <a:lnTo>
                  <a:pt x="52069" y="38100"/>
                </a:lnTo>
                <a:lnTo>
                  <a:pt x="38100" y="0"/>
                </a:lnTo>
                <a:close/>
              </a:path>
            </a:pathLst>
          </a:custGeom>
          <a:solidFill>
            <a:srgbClr val="C5203E"/>
          </a:solidFill>
        </p:spPr>
        <p:txBody>
          <a:bodyPr wrap="square" lIns="0" tIns="0" rIns="0" bIns="0" rtlCol="0">
            <a:noAutofit/>
          </a:bodyPr>
          <a:lstStyle/>
          <a:p>
            <a:endParaRPr/>
          </a:p>
        </p:txBody>
      </p:sp>
      <p:sp>
        <p:nvSpPr>
          <p:cNvPr id="26" name="bk object 26"/>
          <p:cNvSpPr/>
          <p:nvPr/>
        </p:nvSpPr>
        <p:spPr>
          <a:xfrm>
            <a:off x="4210683" y="1454148"/>
            <a:ext cx="105410" cy="181610"/>
          </a:xfrm>
          <a:custGeom>
            <a:avLst/>
            <a:gdLst/>
            <a:ahLst/>
            <a:cxnLst/>
            <a:rect l="l" t="t" r="r" b="b"/>
            <a:pathLst>
              <a:path w="105410" h="181610">
                <a:moveTo>
                  <a:pt x="26035" y="0"/>
                </a:moveTo>
                <a:lnTo>
                  <a:pt x="0" y="0"/>
                </a:lnTo>
                <a:lnTo>
                  <a:pt x="67945" y="181610"/>
                </a:lnTo>
                <a:lnTo>
                  <a:pt x="90805" y="181610"/>
                </a:lnTo>
                <a:lnTo>
                  <a:pt x="105410" y="142240"/>
                </a:lnTo>
                <a:lnTo>
                  <a:pt x="79375" y="142240"/>
                </a:lnTo>
                <a:lnTo>
                  <a:pt x="26035" y="0"/>
                </a:lnTo>
                <a:close/>
              </a:path>
            </a:pathLst>
          </a:custGeom>
          <a:solidFill>
            <a:srgbClr val="C5203E"/>
          </a:solidFill>
        </p:spPr>
        <p:txBody>
          <a:bodyPr wrap="square" lIns="0" tIns="0" rIns="0" bIns="0" rtlCol="0">
            <a:noAutofit/>
          </a:bodyPr>
          <a:lstStyle/>
          <a:p>
            <a:endParaRPr/>
          </a:p>
        </p:txBody>
      </p:sp>
      <p:sp>
        <p:nvSpPr>
          <p:cNvPr id="27" name="bk object 27"/>
          <p:cNvSpPr/>
          <p:nvPr/>
        </p:nvSpPr>
        <p:spPr>
          <a:xfrm>
            <a:off x="4366893" y="1451608"/>
            <a:ext cx="28575" cy="184150"/>
          </a:xfrm>
          <a:custGeom>
            <a:avLst/>
            <a:gdLst/>
            <a:ahLst/>
            <a:cxnLst/>
            <a:rect l="l" t="t" r="r" b="b"/>
            <a:pathLst>
              <a:path w="28575" h="184150">
                <a:moveTo>
                  <a:pt x="28575" y="0"/>
                </a:moveTo>
                <a:lnTo>
                  <a:pt x="3810" y="0"/>
                </a:lnTo>
                <a:lnTo>
                  <a:pt x="0" y="184150"/>
                </a:lnTo>
                <a:lnTo>
                  <a:pt x="28575" y="184150"/>
                </a:lnTo>
                <a:lnTo>
                  <a:pt x="28575" y="0"/>
                </a:lnTo>
                <a:close/>
              </a:path>
            </a:pathLst>
          </a:custGeom>
          <a:solidFill>
            <a:srgbClr val="C5203E"/>
          </a:solidFill>
        </p:spPr>
        <p:txBody>
          <a:bodyPr wrap="square" lIns="0" tIns="0" rIns="0" bIns="0" rtlCol="0">
            <a:noAutofit/>
          </a:bodyPr>
          <a:lstStyle/>
          <a:p>
            <a:endParaRPr/>
          </a:p>
        </p:txBody>
      </p:sp>
      <p:sp>
        <p:nvSpPr>
          <p:cNvPr id="28" name="bk object 28"/>
          <p:cNvSpPr/>
          <p:nvPr/>
        </p:nvSpPr>
        <p:spPr>
          <a:xfrm>
            <a:off x="4290058" y="1416048"/>
            <a:ext cx="105410" cy="180339"/>
          </a:xfrm>
          <a:custGeom>
            <a:avLst/>
            <a:gdLst/>
            <a:ahLst/>
            <a:cxnLst/>
            <a:rect l="l" t="t" r="r" b="b"/>
            <a:pathLst>
              <a:path w="105410" h="180339">
                <a:moveTo>
                  <a:pt x="105410" y="0"/>
                </a:moveTo>
                <a:lnTo>
                  <a:pt x="67945" y="0"/>
                </a:lnTo>
                <a:lnTo>
                  <a:pt x="0" y="180340"/>
                </a:lnTo>
                <a:lnTo>
                  <a:pt x="26035" y="180340"/>
                </a:lnTo>
                <a:lnTo>
                  <a:pt x="80645" y="35560"/>
                </a:lnTo>
                <a:lnTo>
                  <a:pt x="105410" y="35560"/>
                </a:lnTo>
                <a:lnTo>
                  <a:pt x="105410" y="0"/>
                </a:lnTo>
                <a:close/>
              </a:path>
            </a:pathLst>
          </a:custGeom>
          <a:solidFill>
            <a:srgbClr val="C5203E"/>
          </a:solidFill>
        </p:spPr>
        <p:txBody>
          <a:bodyPr wrap="square" lIns="0" tIns="0" rIns="0" bIns="0" rtlCol="0">
            <a:noAutofit/>
          </a:bodyPr>
          <a:lstStyle/>
          <a:p>
            <a:endParaRPr/>
          </a:p>
        </p:txBody>
      </p:sp>
      <p:sp>
        <p:nvSpPr>
          <p:cNvPr id="29" name="bk object 29"/>
          <p:cNvSpPr/>
          <p:nvPr/>
        </p:nvSpPr>
        <p:spPr>
          <a:xfrm>
            <a:off x="4571363" y="1623058"/>
            <a:ext cx="155575" cy="0"/>
          </a:xfrm>
          <a:custGeom>
            <a:avLst/>
            <a:gdLst/>
            <a:ahLst/>
            <a:cxnLst/>
            <a:rect l="l" t="t" r="r" b="b"/>
            <a:pathLst>
              <a:path w="155575">
                <a:moveTo>
                  <a:pt x="0" y="0"/>
                </a:moveTo>
                <a:lnTo>
                  <a:pt x="155575" y="0"/>
                </a:lnTo>
              </a:path>
            </a:pathLst>
          </a:custGeom>
          <a:ln w="26670">
            <a:solidFill>
              <a:srgbClr val="C5203E"/>
            </a:solidFill>
          </a:ln>
        </p:spPr>
        <p:txBody>
          <a:bodyPr wrap="square" lIns="0" tIns="0" rIns="0" bIns="0" rtlCol="0">
            <a:noAutofit/>
          </a:bodyPr>
          <a:lstStyle/>
          <a:p>
            <a:endParaRPr/>
          </a:p>
        </p:txBody>
      </p:sp>
      <p:sp>
        <p:nvSpPr>
          <p:cNvPr id="30" name="bk object 30"/>
          <p:cNvSpPr/>
          <p:nvPr/>
        </p:nvSpPr>
        <p:spPr>
          <a:xfrm>
            <a:off x="4585333" y="1441448"/>
            <a:ext cx="0" cy="168910"/>
          </a:xfrm>
          <a:custGeom>
            <a:avLst/>
            <a:gdLst/>
            <a:ahLst/>
            <a:cxnLst/>
            <a:rect l="l" t="t" r="r" b="b"/>
            <a:pathLst>
              <a:path h="168910">
                <a:moveTo>
                  <a:pt x="0" y="0"/>
                </a:moveTo>
                <a:lnTo>
                  <a:pt x="0" y="168910"/>
                </a:lnTo>
              </a:path>
            </a:pathLst>
          </a:custGeom>
          <a:ln w="29591">
            <a:solidFill>
              <a:srgbClr val="C5203E"/>
            </a:solidFill>
          </a:ln>
        </p:spPr>
        <p:txBody>
          <a:bodyPr wrap="square" lIns="0" tIns="0" rIns="0" bIns="0" rtlCol="0">
            <a:noAutofit/>
          </a:bodyPr>
          <a:lstStyle/>
          <a:p>
            <a:endParaRPr/>
          </a:p>
        </p:txBody>
      </p:sp>
      <p:sp>
        <p:nvSpPr>
          <p:cNvPr id="31" name="bk object 31"/>
          <p:cNvSpPr/>
          <p:nvPr/>
        </p:nvSpPr>
        <p:spPr>
          <a:xfrm>
            <a:off x="4571363" y="1522728"/>
            <a:ext cx="135254" cy="0"/>
          </a:xfrm>
          <a:custGeom>
            <a:avLst/>
            <a:gdLst/>
            <a:ahLst/>
            <a:cxnLst/>
            <a:rect l="l" t="t" r="r" b="b"/>
            <a:pathLst>
              <a:path w="135254">
                <a:moveTo>
                  <a:pt x="0" y="0"/>
                </a:moveTo>
                <a:lnTo>
                  <a:pt x="135255" y="0"/>
                </a:lnTo>
              </a:path>
            </a:pathLst>
          </a:custGeom>
          <a:ln w="26670">
            <a:solidFill>
              <a:srgbClr val="C5203E"/>
            </a:solidFill>
          </a:ln>
        </p:spPr>
        <p:txBody>
          <a:bodyPr wrap="square" lIns="0" tIns="0" rIns="0" bIns="0" rtlCol="0">
            <a:noAutofit/>
          </a:bodyPr>
          <a:lstStyle/>
          <a:p>
            <a:endParaRPr/>
          </a:p>
        </p:txBody>
      </p:sp>
      <p:sp>
        <p:nvSpPr>
          <p:cNvPr id="32" name="bk object 32"/>
          <p:cNvSpPr/>
          <p:nvPr/>
        </p:nvSpPr>
        <p:spPr>
          <a:xfrm>
            <a:off x="4571363" y="1428748"/>
            <a:ext cx="151764" cy="0"/>
          </a:xfrm>
          <a:custGeom>
            <a:avLst/>
            <a:gdLst/>
            <a:ahLst/>
            <a:cxnLst/>
            <a:rect l="l" t="t" r="r" b="b"/>
            <a:pathLst>
              <a:path w="151764">
                <a:moveTo>
                  <a:pt x="0" y="0"/>
                </a:moveTo>
                <a:lnTo>
                  <a:pt x="151765" y="0"/>
                </a:lnTo>
              </a:path>
            </a:pathLst>
          </a:custGeom>
          <a:ln w="26670">
            <a:solidFill>
              <a:srgbClr val="C5203E"/>
            </a:solidFill>
          </a:ln>
        </p:spPr>
        <p:txBody>
          <a:bodyPr wrap="square" lIns="0" tIns="0" rIns="0" bIns="0" rtlCol="0">
            <a:noAutofit/>
          </a:bodyPr>
          <a:lstStyle/>
          <a:p>
            <a:endParaRPr/>
          </a:p>
        </p:txBody>
      </p:sp>
      <p:sp>
        <p:nvSpPr>
          <p:cNvPr id="33" name="bk object 33"/>
          <p:cNvSpPr/>
          <p:nvPr/>
        </p:nvSpPr>
        <p:spPr>
          <a:xfrm>
            <a:off x="4890133" y="1416048"/>
            <a:ext cx="157479" cy="219710"/>
          </a:xfrm>
          <a:custGeom>
            <a:avLst/>
            <a:gdLst/>
            <a:ahLst/>
            <a:cxnLst/>
            <a:rect l="l" t="t" r="r" b="b"/>
            <a:pathLst>
              <a:path w="157479" h="219710">
                <a:moveTo>
                  <a:pt x="97789" y="0"/>
                </a:moveTo>
                <a:lnTo>
                  <a:pt x="0" y="0"/>
                </a:lnTo>
                <a:lnTo>
                  <a:pt x="0" y="219710"/>
                </a:lnTo>
                <a:lnTo>
                  <a:pt x="28574" y="219710"/>
                </a:lnTo>
                <a:lnTo>
                  <a:pt x="28574" y="126364"/>
                </a:lnTo>
                <a:lnTo>
                  <a:pt x="125094" y="126364"/>
                </a:lnTo>
                <a:lnTo>
                  <a:pt x="123189" y="123825"/>
                </a:lnTo>
                <a:lnTo>
                  <a:pt x="132079" y="121285"/>
                </a:lnTo>
                <a:lnTo>
                  <a:pt x="142239" y="116205"/>
                </a:lnTo>
                <a:lnTo>
                  <a:pt x="152399" y="108585"/>
                </a:lnTo>
                <a:lnTo>
                  <a:pt x="156844" y="102235"/>
                </a:lnTo>
                <a:lnTo>
                  <a:pt x="28574" y="102235"/>
                </a:lnTo>
                <a:lnTo>
                  <a:pt x="28574" y="24130"/>
                </a:lnTo>
                <a:lnTo>
                  <a:pt x="157479" y="24130"/>
                </a:lnTo>
                <a:lnTo>
                  <a:pt x="154939" y="20955"/>
                </a:lnTo>
                <a:lnTo>
                  <a:pt x="111759" y="1270"/>
                </a:lnTo>
                <a:lnTo>
                  <a:pt x="97789" y="0"/>
                </a:lnTo>
                <a:close/>
              </a:path>
            </a:pathLst>
          </a:custGeom>
          <a:solidFill>
            <a:srgbClr val="C5203E"/>
          </a:solidFill>
        </p:spPr>
        <p:txBody>
          <a:bodyPr wrap="square" lIns="0" tIns="0" rIns="0" bIns="0" rtlCol="0">
            <a:noAutofit/>
          </a:bodyPr>
          <a:lstStyle/>
          <a:p>
            <a:endParaRPr/>
          </a:p>
        </p:txBody>
      </p:sp>
      <p:sp>
        <p:nvSpPr>
          <p:cNvPr id="34" name="bk object 34"/>
          <p:cNvSpPr/>
          <p:nvPr/>
        </p:nvSpPr>
        <p:spPr>
          <a:xfrm>
            <a:off x="4975223" y="1542413"/>
            <a:ext cx="94614" cy="93345"/>
          </a:xfrm>
          <a:custGeom>
            <a:avLst/>
            <a:gdLst/>
            <a:ahLst/>
            <a:cxnLst/>
            <a:rect l="l" t="t" r="r" b="b"/>
            <a:pathLst>
              <a:path w="94614" h="93345">
                <a:moveTo>
                  <a:pt x="40004" y="0"/>
                </a:moveTo>
                <a:lnTo>
                  <a:pt x="0" y="0"/>
                </a:lnTo>
                <a:lnTo>
                  <a:pt x="59689" y="93345"/>
                </a:lnTo>
                <a:lnTo>
                  <a:pt x="94614" y="93345"/>
                </a:lnTo>
                <a:lnTo>
                  <a:pt x="40004" y="0"/>
                </a:lnTo>
                <a:close/>
              </a:path>
            </a:pathLst>
          </a:custGeom>
          <a:solidFill>
            <a:srgbClr val="C5203E"/>
          </a:solidFill>
        </p:spPr>
        <p:txBody>
          <a:bodyPr wrap="square" lIns="0" tIns="0" rIns="0" bIns="0" rtlCol="0">
            <a:noAutofit/>
          </a:bodyPr>
          <a:lstStyle/>
          <a:p>
            <a:endParaRPr/>
          </a:p>
        </p:txBody>
      </p:sp>
      <p:sp>
        <p:nvSpPr>
          <p:cNvPr id="35" name="bk object 35"/>
          <p:cNvSpPr/>
          <p:nvPr/>
        </p:nvSpPr>
        <p:spPr>
          <a:xfrm>
            <a:off x="4977128" y="1440178"/>
            <a:ext cx="83185" cy="78104"/>
          </a:xfrm>
          <a:custGeom>
            <a:avLst/>
            <a:gdLst/>
            <a:ahLst/>
            <a:cxnLst/>
            <a:rect l="l" t="t" r="r" b="b"/>
            <a:pathLst>
              <a:path w="83185" h="78104">
                <a:moveTo>
                  <a:pt x="70485" y="0"/>
                </a:moveTo>
                <a:lnTo>
                  <a:pt x="7620" y="0"/>
                </a:lnTo>
                <a:lnTo>
                  <a:pt x="20320" y="1270"/>
                </a:lnTo>
                <a:lnTo>
                  <a:pt x="53340" y="35560"/>
                </a:lnTo>
                <a:lnTo>
                  <a:pt x="53340" y="48260"/>
                </a:lnTo>
                <a:lnTo>
                  <a:pt x="48895" y="60325"/>
                </a:lnTo>
                <a:lnTo>
                  <a:pt x="40005" y="69850"/>
                </a:lnTo>
                <a:lnTo>
                  <a:pt x="25400" y="76200"/>
                </a:lnTo>
                <a:lnTo>
                  <a:pt x="12700" y="77470"/>
                </a:lnTo>
                <a:lnTo>
                  <a:pt x="0" y="78105"/>
                </a:lnTo>
                <a:lnTo>
                  <a:pt x="69850" y="78105"/>
                </a:lnTo>
                <a:lnTo>
                  <a:pt x="74295" y="72390"/>
                </a:lnTo>
                <a:lnTo>
                  <a:pt x="80645" y="55244"/>
                </a:lnTo>
                <a:lnTo>
                  <a:pt x="83185" y="31750"/>
                </a:lnTo>
                <a:lnTo>
                  <a:pt x="80645" y="19685"/>
                </a:lnTo>
                <a:lnTo>
                  <a:pt x="75565" y="7620"/>
                </a:lnTo>
                <a:lnTo>
                  <a:pt x="70485" y="0"/>
                </a:lnTo>
                <a:close/>
              </a:path>
            </a:pathLst>
          </a:custGeom>
          <a:solidFill>
            <a:srgbClr val="C5203E"/>
          </a:solidFill>
        </p:spPr>
        <p:txBody>
          <a:bodyPr wrap="square" lIns="0" tIns="0" rIns="0" bIns="0" rtlCol="0">
            <a:noAutofit/>
          </a:bodyPr>
          <a:lstStyle/>
          <a:p>
            <a:endParaRPr/>
          </a:p>
        </p:txBody>
      </p:sp>
      <p:sp>
        <p:nvSpPr>
          <p:cNvPr id="36" name="bk object 36"/>
          <p:cNvSpPr/>
          <p:nvPr/>
        </p:nvSpPr>
        <p:spPr>
          <a:xfrm>
            <a:off x="5240018" y="1416048"/>
            <a:ext cx="0" cy="219710"/>
          </a:xfrm>
          <a:custGeom>
            <a:avLst/>
            <a:gdLst/>
            <a:ahLst/>
            <a:cxnLst/>
            <a:rect l="l" t="t" r="r" b="b"/>
            <a:pathLst>
              <a:path h="219710">
                <a:moveTo>
                  <a:pt x="0" y="0"/>
                </a:moveTo>
                <a:lnTo>
                  <a:pt x="0" y="219710"/>
                </a:lnTo>
              </a:path>
            </a:pathLst>
          </a:custGeom>
          <a:ln w="30886">
            <a:solidFill>
              <a:srgbClr val="C5203E"/>
            </a:solidFill>
          </a:ln>
        </p:spPr>
        <p:txBody>
          <a:bodyPr wrap="square" lIns="0" tIns="0" rIns="0" bIns="0" rtlCol="0">
            <a:noAutofit/>
          </a:bodyPr>
          <a:lstStyle/>
          <a:p>
            <a:endParaRPr/>
          </a:p>
        </p:txBody>
      </p:sp>
      <p:sp>
        <p:nvSpPr>
          <p:cNvPr id="37" name="bk object 37"/>
          <p:cNvSpPr/>
          <p:nvPr/>
        </p:nvSpPr>
        <p:spPr>
          <a:xfrm>
            <a:off x="5415278" y="1410968"/>
            <a:ext cx="179705" cy="229870"/>
          </a:xfrm>
          <a:custGeom>
            <a:avLst/>
            <a:gdLst/>
            <a:ahLst/>
            <a:cxnLst/>
            <a:rect l="l" t="t" r="r" b="b"/>
            <a:pathLst>
              <a:path w="179705" h="229870">
                <a:moveTo>
                  <a:pt x="96520" y="0"/>
                </a:moveTo>
                <a:lnTo>
                  <a:pt x="53975" y="12700"/>
                </a:lnTo>
                <a:lnTo>
                  <a:pt x="23495" y="38735"/>
                </a:lnTo>
                <a:lnTo>
                  <a:pt x="5715" y="74930"/>
                </a:lnTo>
                <a:lnTo>
                  <a:pt x="0" y="118745"/>
                </a:lnTo>
                <a:lnTo>
                  <a:pt x="635" y="132080"/>
                </a:lnTo>
                <a:lnTo>
                  <a:pt x="10795" y="170180"/>
                </a:lnTo>
                <a:lnTo>
                  <a:pt x="33655" y="201295"/>
                </a:lnTo>
                <a:lnTo>
                  <a:pt x="70485" y="222250"/>
                </a:lnTo>
                <a:lnTo>
                  <a:pt x="121920" y="229870"/>
                </a:lnTo>
                <a:lnTo>
                  <a:pt x="137160" y="226695"/>
                </a:lnTo>
                <a:lnTo>
                  <a:pt x="151765" y="222250"/>
                </a:lnTo>
                <a:lnTo>
                  <a:pt x="164465" y="215900"/>
                </a:lnTo>
                <a:lnTo>
                  <a:pt x="175895" y="208279"/>
                </a:lnTo>
                <a:lnTo>
                  <a:pt x="179705" y="205104"/>
                </a:lnTo>
                <a:lnTo>
                  <a:pt x="95885" y="205104"/>
                </a:lnTo>
                <a:lnTo>
                  <a:pt x="83185" y="201930"/>
                </a:lnTo>
                <a:lnTo>
                  <a:pt x="45085" y="168275"/>
                </a:lnTo>
                <a:lnTo>
                  <a:pt x="33020" y="124460"/>
                </a:lnTo>
                <a:lnTo>
                  <a:pt x="32385" y="106680"/>
                </a:lnTo>
                <a:lnTo>
                  <a:pt x="33020" y="94615"/>
                </a:lnTo>
                <a:lnTo>
                  <a:pt x="45720" y="58419"/>
                </a:lnTo>
                <a:lnTo>
                  <a:pt x="74295" y="31115"/>
                </a:lnTo>
                <a:lnTo>
                  <a:pt x="113665" y="22860"/>
                </a:lnTo>
                <a:lnTo>
                  <a:pt x="179705" y="22860"/>
                </a:lnTo>
                <a:lnTo>
                  <a:pt x="172085" y="17780"/>
                </a:lnTo>
                <a:lnTo>
                  <a:pt x="158115" y="10795"/>
                </a:lnTo>
                <a:lnTo>
                  <a:pt x="140970" y="5080"/>
                </a:lnTo>
                <a:lnTo>
                  <a:pt x="120650" y="1270"/>
                </a:lnTo>
                <a:lnTo>
                  <a:pt x="96520" y="0"/>
                </a:lnTo>
                <a:close/>
              </a:path>
            </a:pathLst>
          </a:custGeom>
          <a:solidFill>
            <a:srgbClr val="C5203E"/>
          </a:solidFill>
        </p:spPr>
        <p:txBody>
          <a:bodyPr wrap="square" lIns="0" tIns="0" rIns="0" bIns="0" rtlCol="0">
            <a:noAutofit/>
          </a:bodyPr>
          <a:lstStyle/>
          <a:p>
            <a:endParaRPr/>
          </a:p>
        </p:txBody>
      </p:sp>
      <p:sp>
        <p:nvSpPr>
          <p:cNvPr id="38" name="bk object 38"/>
          <p:cNvSpPr/>
          <p:nvPr/>
        </p:nvSpPr>
        <p:spPr>
          <a:xfrm>
            <a:off x="5511163" y="1556383"/>
            <a:ext cx="119379" cy="59689"/>
          </a:xfrm>
          <a:custGeom>
            <a:avLst/>
            <a:gdLst/>
            <a:ahLst/>
            <a:cxnLst/>
            <a:rect l="l" t="t" r="r" b="b"/>
            <a:pathLst>
              <a:path w="119379" h="59689">
                <a:moveTo>
                  <a:pt x="119379" y="0"/>
                </a:moveTo>
                <a:lnTo>
                  <a:pt x="85724" y="5715"/>
                </a:lnTo>
                <a:lnTo>
                  <a:pt x="80644" y="19050"/>
                </a:lnTo>
                <a:lnTo>
                  <a:pt x="74294" y="30480"/>
                </a:lnTo>
                <a:lnTo>
                  <a:pt x="30479" y="57150"/>
                </a:lnTo>
                <a:lnTo>
                  <a:pt x="0" y="59690"/>
                </a:lnTo>
                <a:lnTo>
                  <a:pt x="83819" y="59690"/>
                </a:lnTo>
                <a:lnTo>
                  <a:pt x="111759" y="22860"/>
                </a:lnTo>
                <a:lnTo>
                  <a:pt x="116204" y="11430"/>
                </a:lnTo>
                <a:lnTo>
                  <a:pt x="119379" y="0"/>
                </a:lnTo>
                <a:close/>
              </a:path>
            </a:pathLst>
          </a:custGeom>
          <a:solidFill>
            <a:srgbClr val="C5203E"/>
          </a:solidFill>
        </p:spPr>
        <p:txBody>
          <a:bodyPr wrap="square" lIns="0" tIns="0" rIns="0" bIns="0" rtlCol="0">
            <a:noAutofit/>
          </a:bodyPr>
          <a:lstStyle/>
          <a:p>
            <a:endParaRPr/>
          </a:p>
        </p:txBody>
      </p:sp>
      <p:sp>
        <p:nvSpPr>
          <p:cNvPr id="39" name="bk object 39"/>
          <p:cNvSpPr/>
          <p:nvPr/>
        </p:nvSpPr>
        <p:spPr>
          <a:xfrm>
            <a:off x="5528943" y="1433828"/>
            <a:ext cx="96519" cy="50164"/>
          </a:xfrm>
          <a:custGeom>
            <a:avLst/>
            <a:gdLst/>
            <a:ahLst/>
            <a:cxnLst/>
            <a:rect l="l" t="t" r="r" b="b"/>
            <a:pathLst>
              <a:path w="96519" h="50164">
                <a:moveTo>
                  <a:pt x="66039" y="0"/>
                </a:moveTo>
                <a:lnTo>
                  <a:pt x="0" y="0"/>
                </a:lnTo>
                <a:lnTo>
                  <a:pt x="14604" y="1905"/>
                </a:lnTo>
                <a:lnTo>
                  <a:pt x="27939" y="5715"/>
                </a:lnTo>
                <a:lnTo>
                  <a:pt x="63499" y="39370"/>
                </a:lnTo>
                <a:lnTo>
                  <a:pt x="67944" y="50165"/>
                </a:lnTo>
                <a:lnTo>
                  <a:pt x="96519" y="41910"/>
                </a:lnTo>
                <a:lnTo>
                  <a:pt x="69849" y="2540"/>
                </a:lnTo>
                <a:lnTo>
                  <a:pt x="66039" y="0"/>
                </a:lnTo>
                <a:close/>
              </a:path>
            </a:pathLst>
          </a:custGeom>
          <a:solidFill>
            <a:srgbClr val="C5203E"/>
          </a:solidFill>
        </p:spPr>
        <p:txBody>
          <a:bodyPr wrap="square" lIns="0" tIns="0" rIns="0" bIns="0" rtlCol="0">
            <a:noAutofit/>
          </a:bodyPr>
          <a:lstStyle/>
          <a:p>
            <a:endParaRPr/>
          </a:p>
        </p:txBody>
      </p:sp>
      <p:sp>
        <p:nvSpPr>
          <p:cNvPr id="40" name="bk object 40"/>
          <p:cNvSpPr/>
          <p:nvPr/>
        </p:nvSpPr>
        <p:spPr>
          <a:xfrm>
            <a:off x="5748018" y="1416048"/>
            <a:ext cx="169545" cy="219710"/>
          </a:xfrm>
          <a:custGeom>
            <a:avLst/>
            <a:gdLst/>
            <a:ahLst/>
            <a:cxnLst/>
            <a:rect l="l" t="t" r="r" b="b"/>
            <a:pathLst>
              <a:path w="169545" h="219710">
                <a:moveTo>
                  <a:pt x="114300" y="0"/>
                </a:moveTo>
                <a:lnTo>
                  <a:pt x="83185" y="0"/>
                </a:lnTo>
                <a:lnTo>
                  <a:pt x="0" y="219710"/>
                </a:lnTo>
                <a:lnTo>
                  <a:pt x="31115" y="219710"/>
                </a:lnTo>
                <a:lnTo>
                  <a:pt x="55244" y="152400"/>
                </a:lnTo>
                <a:lnTo>
                  <a:pt x="169545" y="152400"/>
                </a:lnTo>
                <a:lnTo>
                  <a:pt x="160655" y="128270"/>
                </a:lnTo>
                <a:lnTo>
                  <a:pt x="64769" y="128270"/>
                </a:lnTo>
                <a:lnTo>
                  <a:pt x="98425" y="36195"/>
                </a:lnTo>
                <a:lnTo>
                  <a:pt x="127000" y="36195"/>
                </a:lnTo>
                <a:lnTo>
                  <a:pt x="114300" y="0"/>
                </a:lnTo>
                <a:close/>
              </a:path>
            </a:pathLst>
          </a:custGeom>
          <a:solidFill>
            <a:srgbClr val="C5203E"/>
          </a:solidFill>
        </p:spPr>
        <p:txBody>
          <a:bodyPr wrap="square" lIns="0" tIns="0" rIns="0" bIns="0" rtlCol="0">
            <a:noAutofit/>
          </a:bodyPr>
          <a:lstStyle/>
          <a:p>
            <a:endParaRPr/>
          </a:p>
        </p:txBody>
      </p:sp>
      <p:sp>
        <p:nvSpPr>
          <p:cNvPr id="41" name="bk object 41"/>
          <p:cNvSpPr/>
          <p:nvPr/>
        </p:nvSpPr>
        <p:spPr>
          <a:xfrm>
            <a:off x="5887083" y="1568448"/>
            <a:ext cx="55244" cy="67310"/>
          </a:xfrm>
          <a:custGeom>
            <a:avLst/>
            <a:gdLst/>
            <a:ahLst/>
            <a:cxnLst/>
            <a:rect l="l" t="t" r="r" b="b"/>
            <a:pathLst>
              <a:path w="55244" h="67310">
                <a:moveTo>
                  <a:pt x="30479" y="0"/>
                </a:moveTo>
                <a:lnTo>
                  <a:pt x="0" y="0"/>
                </a:lnTo>
                <a:lnTo>
                  <a:pt x="24129" y="67310"/>
                </a:lnTo>
                <a:lnTo>
                  <a:pt x="55244" y="67310"/>
                </a:lnTo>
                <a:lnTo>
                  <a:pt x="30479" y="0"/>
                </a:lnTo>
                <a:close/>
              </a:path>
            </a:pathLst>
          </a:custGeom>
          <a:solidFill>
            <a:srgbClr val="C5203E"/>
          </a:solidFill>
        </p:spPr>
        <p:txBody>
          <a:bodyPr wrap="square" lIns="0" tIns="0" rIns="0" bIns="0" rtlCol="0">
            <a:noAutofit/>
          </a:bodyPr>
          <a:lstStyle/>
          <a:p>
            <a:endParaRPr/>
          </a:p>
        </p:txBody>
      </p:sp>
      <p:sp>
        <p:nvSpPr>
          <p:cNvPr id="42" name="bk object 42"/>
          <p:cNvSpPr/>
          <p:nvPr/>
        </p:nvSpPr>
        <p:spPr>
          <a:xfrm>
            <a:off x="5846443" y="1452243"/>
            <a:ext cx="62229" cy="92075"/>
          </a:xfrm>
          <a:custGeom>
            <a:avLst/>
            <a:gdLst/>
            <a:ahLst/>
            <a:cxnLst/>
            <a:rect l="l" t="t" r="r" b="b"/>
            <a:pathLst>
              <a:path w="62229" h="92075">
                <a:moveTo>
                  <a:pt x="28575" y="0"/>
                </a:moveTo>
                <a:lnTo>
                  <a:pt x="0" y="0"/>
                </a:lnTo>
                <a:lnTo>
                  <a:pt x="32384" y="92075"/>
                </a:lnTo>
                <a:lnTo>
                  <a:pt x="62230" y="92075"/>
                </a:lnTo>
                <a:lnTo>
                  <a:pt x="28575" y="0"/>
                </a:lnTo>
                <a:close/>
              </a:path>
            </a:pathLst>
          </a:custGeom>
          <a:solidFill>
            <a:srgbClr val="C5203E"/>
          </a:solidFill>
        </p:spPr>
        <p:txBody>
          <a:bodyPr wrap="square" lIns="0" tIns="0" rIns="0" bIns="0" rtlCol="0">
            <a:noAutofit/>
          </a:bodyPr>
          <a:lstStyle/>
          <a:p>
            <a:endParaRPr/>
          </a:p>
        </p:txBody>
      </p:sp>
      <p:sp>
        <p:nvSpPr>
          <p:cNvPr id="43" name="bk object 43"/>
          <p:cNvSpPr/>
          <p:nvPr/>
        </p:nvSpPr>
        <p:spPr>
          <a:xfrm>
            <a:off x="6239508" y="1561463"/>
            <a:ext cx="160019" cy="80010"/>
          </a:xfrm>
          <a:custGeom>
            <a:avLst/>
            <a:gdLst/>
            <a:ahLst/>
            <a:cxnLst/>
            <a:rect l="l" t="t" r="r" b="b"/>
            <a:pathLst>
              <a:path w="160019" h="80010">
                <a:moveTo>
                  <a:pt x="30479" y="0"/>
                </a:moveTo>
                <a:lnTo>
                  <a:pt x="0" y="15240"/>
                </a:lnTo>
                <a:lnTo>
                  <a:pt x="5714" y="33655"/>
                </a:lnTo>
                <a:lnTo>
                  <a:pt x="13969" y="48260"/>
                </a:lnTo>
                <a:lnTo>
                  <a:pt x="49529" y="73660"/>
                </a:lnTo>
                <a:lnTo>
                  <a:pt x="92709" y="80010"/>
                </a:lnTo>
                <a:lnTo>
                  <a:pt x="102234" y="79375"/>
                </a:lnTo>
                <a:lnTo>
                  <a:pt x="140334" y="70485"/>
                </a:lnTo>
                <a:lnTo>
                  <a:pt x="160019" y="57150"/>
                </a:lnTo>
                <a:lnTo>
                  <a:pt x="88264" y="57150"/>
                </a:lnTo>
                <a:lnTo>
                  <a:pt x="76834" y="55880"/>
                </a:lnTo>
                <a:lnTo>
                  <a:pt x="40639" y="34925"/>
                </a:lnTo>
                <a:lnTo>
                  <a:pt x="31114" y="9525"/>
                </a:lnTo>
                <a:lnTo>
                  <a:pt x="30479" y="0"/>
                </a:lnTo>
                <a:close/>
              </a:path>
            </a:pathLst>
          </a:custGeom>
          <a:solidFill>
            <a:srgbClr val="C5203E"/>
          </a:solidFill>
        </p:spPr>
        <p:txBody>
          <a:bodyPr wrap="square" lIns="0" tIns="0" rIns="0" bIns="0" rtlCol="0">
            <a:noAutofit/>
          </a:bodyPr>
          <a:lstStyle/>
          <a:p>
            <a:endParaRPr/>
          </a:p>
        </p:txBody>
      </p:sp>
      <p:sp>
        <p:nvSpPr>
          <p:cNvPr id="44" name="bk object 44"/>
          <p:cNvSpPr/>
          <p:nvPr/>
        </p:nvSpPr>
        <p:spPr>
          <a:xfrm>
            <a:off x="6250938" y="1410333"/>
            <a:ext cx="168275" cy="208279"/>
          </a:xfrm>
          <a:custGeom>
            <a:avLst/>
            <a:gdLst/>
            <a:ahLst/>
            <a:cxnLst/>
            <a:rect l="l" t="t" r="r" b="b"/>
            <a:pathLst>
              <a:path w="168275" h="208279">
                <a:moveTo>
                  <a:pt x="74295" y="0"/>
                </a:moveTo>
                <a:lnTo>
                  <a:pt x="27305" y="13335"/>
                </a:lnTo>
                <a:lnTo>
                  <a:pt x="0" y="55880"/>
                </a:lnTo>
                <a:lnTo>
                  <a:pt x="0" y="75565"/>
                </a:lnTo>
                <a:lnTo>
                  <a:pt x="5080" y="88900"/>
                </a:lnTo>
                <a:lnTo>
                  <a:pt x="37465" y="113030"/>
                </a:lnTo>
                <a:lnTo>
                  <a:pt x="76200" y="123825"/>
                </a:lnTo>
                <a:lnTo>
                  <a:pt x="96520" y="128270"/>
                </a:lnTo>
                <a:lnTo>
                  <a:pt x="108585" y="131445"/>
                </a:lnTo>
                <a:lnTo>
                  <a:pt x="119380" y="136525"/>
                </a:lnTo>
                <a:lnTo>
                  <a:pt x="128270" y="144780"/>
                </a:lnTo>
                <a:lnTo>
                  <a:pt x="133350" y="157480"/>
                </a:lnTo>
                <a:lnTo>
                  <a:pt x="135255" y="176530"/>
                </a:lnTo>
                <a:lnTo>
                  <a:pt x="129540" y="187960"/>
                </a:lnTo>
                <a:lnTo>
                  <a:pt x="120650" y="196850"/>
                </a:lnTo>
                <a:lnTo>
                  <a:pt x="109220" y="203200"/>
                </a:lnTo>
                <a:lnTo>
                  <a:pt x="93980" y="207010"/>
                </a:lnTo>
                <a:lnTo>
                  <a:pt x="76835" y="208279"/>
                </a:lnTo>
                <a:lnTo>
                  <a:pt x="148590" y="208279"/>
                </a:lnTo>
                <a:lnTo>
                  <a:pt x="167005" y="170180"/>
                </a:lnTo>
                <a:lnTo>
                  <a:pt x="168275" y="155575"/>
                </a:lnTo>
                <a:lnTo>
                  <a:pt x="165735" y="146050"/>
                </a:lnTo>
                <a:lnTo>
                  <a:pt x="140335" y="114300"/>
                </a:lnTo>
                <a:lnTo>
                  <a:pt x="95885" y="97790"/>
                </a:lnTo>
                <a:lnTo>
                  <a:pt x="65405" y="90170"/>
                </a:lnTo>
                <a:lnTo>
                  <a:pt x="52070" y="86360"/>
                </a:lnTo>
                <a:lnTo>
                  <a:pt x="40005" y="80010"/>
                </a:lnTo>
                <a:lnTo>
                  <a:pt x="31750" y="70485"/>
                </a:lnTo>
                <a:lnTo>
                  <a:pt x="28575" y="55244"/>
                </a:lnTo>
                <a:lnTo>
                  <a:pt x="31750" y="43180"/>
                </a:lnTo>
                <a:lnTo>
                  <a:pt x="39370" y="34290"/>
                </a:lnTo>
                <a:lnTo>
                  <a:pt x="50800" y="27940"/>
                </a:lnTo>
                <a:lnTo>
                  <a:pt x="66040" y="24130"/>
                </a:lnTo>
                <a:lnTo>
                  <a:pt x="83820" y="22860"/>
                </a:lnTo>
                <a:lnTo>
                  <a:pt x="143510" y="22860"/>
                </a:lnTo>
                <a:lnTo>
                  <a:pt x="135890" y="15875"/>
                </a:lnTo>
                <a:lnTo>
                  <a:pt x="123825" y="8890"/>
                </a:lnTo>
                <a:lnTo>
                  <a:pt x="111125" y="4445"/>
                </a:lnTo>
                <a:lnTo>
                  <a:pt x="98425" y="1270"/>
                </a:lnTo>
                <a:lnTo>
                  <a:pt x="74295" y="0"/>
                </a:lnTo>
                <a:close/>
              </a:path>
            </a:pathLst>
          </a:custGeom>
          <a:solidFill>
            <a:srgbClr val="C5203E"/>
          </a:solidFill>
        </p:spPr>
        <p:txBody>
          <a:bodyPr wrap="square" lIns="0" tIns="0" rIns="0" bIns="0" rtlCol="0">
            <a:noAutofit/>
          </a:bodyPr>
          <a:lstStyle/>
          <a:p>
            <a:endParaRPr/>
          </a:p>
        </p:txBody>
      </p:sp>
      <p:sp>
        <p:nvSpPr>
          <p:cNvPr id="45" name="bk object 45"/>
          <p:cNvSpPr/>
          <p:nvPr/>
        </p:nvSpPr>
        <p:spPr>
          <a:xfrm>
            <a:off x="6334758" y="1433193"/>
            <a:ext cx="79375" cy="46989"/>
          </a:xfrm>
          <a:custGeom>
            <a:avLst/>
            <a:gdLst/>
            <a:ahLst/>
            <a:cxnLst/>
            <a:rect l="l" t="t" r="r" b="b"/>
            <a:pathLst>
              <a:path w="79375" h="46989">
                <a:moveTo>
                  <a:pt x="59689" y="0"/>
                </a:moveTo>
                <a:lnTo>
                  <a:pt x="0" y="0"/>
                </a:lnTo>
                <a:lnTo>
                  <a:pt x="12064" y="1905"/>
                </a:lnTo>
                <a:lnTo>
                  <a:pt x="24129" y="5715"/>
                </a:lnTo>
                <a:lnTo>
                  <a:pt x="36194" y="12700"/>
                </a:lnTo>
                <a:lnTo>
                  <a:pt x="46354" y="25400"/>
                </a:lnTo>
                <a:lnTo>
                  <a:pt x="50164" y="38100"/>
                </a:lnTo>
                <a:lnTo>
                  <a:pt x="51434" y="46990"/>
                </a:lnTo>
                <a:lnTo>
                  <a:pt x="79374" y="38735"/>
                </a:lnTo>
                <a:lnTo>
                  <a:pt x="76834" y="27940"/>
                </a:lnTo>
                <a:lnTo>
                  <a:pt x="71754" y="15875"/>
                </a:lnTo>
                <a:lnTo>
                  <a:pt x="64134" y="4445"/>
                </a:lnTo>
                <a:lnTo>
                  <a:pt x="59689" y="0"/>
                </a:lnTo>
                <a:close/>
              </a:path>
            </a:pathLst>
          </a:custGeom>
          <a:solidFill>
            <a:srgbClr val="C5203E"/>
          </a:solidFill>
        </p:spPr>
        <p:txBody>
          <a:bodyPr wrap="square" lIns="0" tIns="0" rIns="0" bIns="0" rtlCol="0">
            <a:noAutofit/>
          </a:bodyPr>
          <a:lstStyle/>
          <a:p>
            <a:endParaRPr/>
          </a:p>
        </p:txBody>
      </p:sp>
      <p:sp>
        <p:nvSpPr>
          <p:cNvPr id="46" name="bk object 46"/>
          <p:cNvSpPr/>
          <p:nvPr/>
        </p:nvSpPr>
        <p:spPr>
          <a:xfrm>
            <a:off x="3767929" y="1715619"/>
            <a:ext cx="2723510" cy="731518"/>
          </a:xfrm>
          <a:prstGeom prst="rect">
            <a:avLst/>
          </a:prstGeom>
          <a:blipFill>
            <a:blip r:embed="rId4" cstate="print"/>
            <a:stretch>
              <a:fillRect/>
            </a:stretch>
          </a:blipFill>
        </p:spPr>
        <p:txBody>
          <a:bodyPr wrap="square" lIns="0" tIns="0" rIns="0" bIns="0" rtlCol="0">
            <a:noAutofit/>
          </a:bodyPr>
          <a:lstStyle/>
          <a:p>
            <a:endParaRPr/>
          </a:p>
        </p:txBody>
      </p:sp>
      <p:sp>
        <p:nvSpPr>
          <p:cNvPr id="47" name="bk object 47"/>
          <p:cNvSpPr/>
          <p:nvPr/>
        </p:nvSpPr>
        <p:spPr>
          <a:xfrm>
            <a:off x="6054088" y="1471293"/>
            <a:ext cx="38735" cy="69214"/>
          </a:xfrm>
          <a:custGeom>
            <a:avLst/>
            <a:gdLst/>
            <a:ahLst/>
            <a:cxnLst/>
            <a:rect l="l" t="t" r="r" b="b"/>
            <a:pathLst>
              <a:path w="38735" h="69214">
                <a:moveTo>
                  <a:pt x="0" y="0"/>
                </a:moveTo>
                <a:lnTo>
                  <a:pt x="38735" y="69215"/>
                </a:lnTo>
                <a:lnTo>
                  <a:pt x="21590" y="635"/>
                </a:lnTo>
                <a:lnTo>
                  <a:pt x="635" y="635"/>
                </a:lnTo>
                <a:lnTo>
                  <a:pt x="0" y="0"/>
                </a:lnTo>
                <a:close/>
              </a:path>
            </a:pathLst>
          </a:custGeom>
          <a:solidFill>
            <a:srgbClr val="091F40"/>
          </a:solidFill>
        </p:spPr>
        <p:txBody>
          <a:bodyPr wrap="square" lIns="0" tIns="0" rIns="0" bIns="0" rtlCol="0">
            <a:noAutofit/>
          </a:bodyPr>
          <a:lstStyle/>
          <a:p>
            <a:endParaRPr/>
          </a:p>
        </p:txBody>
      </p:sp>
      <p:sp>
        <p:nvSpPr>
          <p:cNvPr id="48" name="bk object 48"/>
          <p:cNvSpPr/>
          <p:nvPr/>
        </p:nvSpPr>
        <p:spPr>
          <a:xfrm>
            <a:off x="6016623" y="1273173"/>
            <a:ext cx="173989" cy="198754"/>
          </a:xfrm>
          <a:custGeom>
            <a:avLst/>
            <a:gdLst/>
            <a:ahLst/>
            <a:cxnLst/>
            <a:rect l="l" t="t" r="r" b="b"/>
            <a:pathLst>
              <a:path w="173989" h="198754">
                <a:moveTo>
                  <a:pt x="20954" y="0"/>
                </a:moveTo>
                <a:lnTo>
                  <a:pt x="0" y="0"/>
                </a:lnTo>
                <a:lnTo>
                  <a:pt x="14604" y="64135"/>
                </a:lnTo>
                <a:lnTo>
                  <a:pt x="100329" y="73025"/>
                </a:lnTo>
                <a:lnTo>
                  <a:pt x="15874" y="113664"/>
                </a:lnTo>
                <a:lnTo>
                  <a:pt x="38099" y="198755"/>
                </a:lnTo>
                <a:lnTo>
                  <a:pt x="59054" y="198755"/>
                </a:lnTo>
                <a:lnTo>
                  <a:pt x="40004" y="124460"/>
                </a:lnTo>
                <a:lnTo>
                  <a:pt x="173989" y="59690"/>
                </a:lnTo>
                <a:lnTo>
                  <a:pt x="31114" y="45720"/>
                </a:lnTo>
                <a:lnTo>
                  <a:pt x="20954" y="0"/>
                </a:lnTo>
                <a:close/>
              </a:path>
            </a:pathLst>
          </a:custGeom>
          <a:solidFill>
            <a:srgbClr val="091F40"/>
          </a:solidFill>
        </p:spPr>
        <p:txBody>
          <a:bodyPr wrap="square" lIns="0" tIns="0" rIns="0" bIns="0" rtlCol="0">
            <a:noAutofit/>
          </a:bodyPr>
          <a:lstStyle/>
          <a:p>
            <a:endParaRPr/>
          </a:p>
        </p:txBody>
      </p:sp>
      <p:sp>
        <p:nvSpPr>
          <p:cNvPr id="49" name="bk object 49"/>
          <p:cNvSpPr/>
          <p:nvPr/>
        </p:nvSpPr>
        <p:spPr>
          <a:xfrm>
            <a:off x="5868668" y="1284605"/>
            <a:ext cx="132079" cy="44450"/>
          </a:xfrm>
          <a:custGeom>
            <a:avLst/>
            <a:gdLst/>
            <a:ahLst/>
            <a:cxnLst/>
            <a:rect l="l" t="t" r="r" b="b"/>
            <a:pathLst>
              <a:path w="132079" h="44450">
                <a:moveTo>
                  <a:pt x="0" y="0"/>
                </a:moveTo>
                <a:lnTo>
                  <a:pt x="3810" y="5080"/>
                </a:lnTo>
                <a:lnTo>
                  <a:pt x="51435" y="31115"/>
                </a:lnTo>
                <a:lnTo>
                  <a:pt x="120650" y="44450"/>
                </a:lnTo>
                <a:lnTo>
                  <a:pt x="132080" y="20955"/>
                </a:lnTo>
                <a:lnTo>
                  <a:pt x="109220" y="20955"/>
                </a:lnTo>
                <a:lnTo>
                  <a:pt x="0" y="0"/>
                </a:lnTo>
                <a:close/>
              </a:path>
            </a:pathLst>
          </a:custGeom>
          <a:solidFill>
            <a:srgbClr val="091F40"/>
          </a:solidFill>
        </p:spPr>
        <p:txBody>
          <a:bodyPr wrap="square" lIns="0" tIns="0" rIns="0" bIns="0" rtlCol="0">
            <a:noAutofit/>
          </a:bodyPr>
          <a:lstStyle/>
          <a:p>
            <a:endParaRPr/>
          </a:p>
        </p:txBody>
      </p:sp>
      <p:sp>
        <p:nvSpPr>
          <p:cNvPr id="50" name="bk object 50"/>
          <p:cNvSpPr/>
          <p:nvPr/>
        </p:nvSpPr>
        <p:spPr>
          <a:xfrm>
            <a:off x="5977888" y="1212214"/>
            <a:ext cx="59690" cy="93345"/>
          </a:xfrm>
          <a:custGeom>
            <a:avLst/>
            <a:gdLst/>
            <a:ahLst/>
            <a:cxnLst/>
            <a:rect l="l" t="t" r="r" b="b"/>
            <a:pathLst>
              <a:path w="59690" h="93345">
                <a:moveTo>
                  <a:pt x="45720" y="0"/>
                </a:moveTo>
                <a:lnTo>
                  <a:pt x="0" y="93345"/>
                </a:lnTo>
                <a:lnTo>
                  <a:pt x="22860" y="93345"/>
                </a:lnTo>
                <a:lnTo>
                  <a:pt x="38735" y="60960"/>
                </a:lnTo>
                <a:lnTo>
                  <a:pt x="59690" y="60960"/>
                </a:lnTo>
                <a:lnTo>
                  <a:pt x="45720" y="0"/>
                </a:lnTo>
                <a:close/>
              </a:path>
            </a:pathLst>
          </a:custGeom>
          <a:solidFill>
            <a:srgbClr val="091F40"/>
          </a:solidFill>
        </p:spPr>
        <p:txBody>
          <a:bodyPr wrap="square" lIns="0" tIns="0" rIns="0" bIns="0" rtlCol="0">
            <a:noAutofit/>
          </a:bodyPr>
          <a:lstStyle/>
          <a:p>
            <a:endParaRPr/>
          </a:p>
        </p:txBody>
      </p:sp>
      <p:sp>
        <p:nvSpPr>
          <p:cNvPr id="51" name="bk object 51"/>
          <p:cNvSpPr/>
          <p:nvPr/>
        </p:nvSpPr>
        <p:spPr>
          <a:xfrm>
            <a:off x="4215128" y="1091564"/>
            <a:ext cx="1351279" cy="251460"/>
          </a:xfrm>
          <a:custGeom>
            <a:avLst/>
            <a:gdLst/>
            <a:ahLst/>
            <a:cxnLst/>
            <a:rect l="l" t="t" r="r" b="b"/>
            <a:pathLst>
              <a:path w="1351279" h="251460">
                <a:moveTo>
                  <a:pt x="973454" y="0"/>
                </a:moveTo>
                <a:lnTo>
                  <a:pt x="911224" y="3175"/>
                </a:lnTo>
                <a:lnTo>
                  <a:pt x="847089" y="9525"/>
                </a:lnTo>
                <a:lnTo>
                  <a:pt x="780414" y="20320"/>
                </a:lnTo>
                <a:lnTo>
                  <a:pt x="709929" y="34290"/>
                </a:lnTo>
                <a:lnTo>
                  <a:pt x="634364" y="52705"/>
                </a:lnTo>
                <a:lnTo>
                  <a:pt x="551814" y="74930"/>
                </a:lnTo>
                <a:lnTo>
                  <a:pt x="462279" y="101600"/>
                </a:lnTo>
                <a:lnTo>
                  <a:pt x="363219" y="132715"/>
                </a:lnTo>
                <a:lnTo>
                  <a:pt x="0" y="251460"/>
                </a:lnTo>
                <a:lnTo>
                  <a:pt x="363219" y="153670"/>
                </a:lnTo>
                <a:lnTo>
                  <a:pt x="462279" y="128270"/>
                </a:lnTo>
                <a:lnTo>
                  <a:pt x="552449" y="106680"/>
                </a:lnTo>
                <a:lnTo>
                  <a:pt x="634364" y="88265"/>
                </a:lnTo>
                <a:lnTo>
                  <a:pt x="709929" y="73025"/>
                </a:lnTo>
                <a:lnTo>
                  <a:pt x="780414" y="61594"/>
                </a:lnTo>
                <a:lnTo>
                  <a:pt x="846454" y="52705"/>
                </a:lnTo>
                <a:lnTo>
                  <a:pt x="909954" y="47625"/>
                </a:lnTo>
                <a:lnTo>
                  <a:pt x="972184" y="45085"/>
                </a:lnTo>
                <a:lnTo>
                  <a:pt x="1351279" y="45085"/>
                </a:lnTo>
                <a:lnTo>
                  <a:pt x="1309369" y="36195"/>
                </a:lnTo>
                <a:lnTo>
                  <a:pt x="1234439" y="22225"/>
                </a:lnTo>
                <a:lnTo>
                  <a:pt x="1165224" y="12065"/>
                </a:lnTo>
                <a:lnTo>
                  <a:pt x="1099819" y="4445"/>
                </a:lnTo>
                <a:lnTo>
                  <a:pt x="1036319" y="635"/>
                </a:lnTo>
                <a:lnTo>
                  <a:pt x="973454" y="0"/>
                </a:lnTo>
                <a:close/>
              </a:path>
            </a:pathLst>
          </a:custGeom>
          <a:solidFill>
            <a:srgbClr val="091F40"/>
          </a:solidFill>
        </p:spPr>
        <p:txBody>
          <a:bodyPr wrap="square" lIns="0" tIns="0" rIns="0" bIns="0" rtlCol="0">
            <a:noAutofit/>
          </a:bodyPr>
          <a:lstStyle/>
          <a:p>
            <a:endParaRPr/>
          </a:p>
        </p:txBody>
      </p:sp>
      <p:sp>
        <p:nvSpPr>
          <p:cNvPr id="52" name="bk object 52"/>
          <p:cNvSpPr/>
          <p:nvPr/>
        </p:nvSpPr>
        <p:spPr>
          <a:xfrm>
            <a:off x="5187313" y="1136648"/>
            <a:ext cx="708025" cy="105409"/>
          </a:xfrm>
          <a:custGeom>
            <a:avLst/>
            <a:gdLst/>
            <a:ahLst/>
            <a:cxnLst/>
            <a:rect l="l" t="t" r="r" b="b"/>
            <a:pathLst>
              <a:path w="708025" h="105409">
                <a:moveTo>
                  <a:pt x="379095" y="0"/>
                </a:moveTo>
                <a:lnTo>
                  <a:pt x="0" y="0"/>
                </a:lnTo>
                <a:lnTo>
                  <a:pt x="61595" y="635"/>
                </a:lnTo>
                <a:lnTo>
                  <a:pt x="123825" y="4445"/>
                </a:lnTo>
                <a:lnTo>
                  <a:pt x="189230" y="10795"/>
                </a:lnTo>
                <a:lnTo>
                  <a:pt x="257175" y="20320"/>
                </a:lnTo>
                <a:lnTo>
                  <a:pt x="330200" y="32384"/>
                </a:lnTo>
                <a:lnTo>
                  <a:pt x="409575" y="46355"/>
                </a:lnTo>
                <a:lnTo>
                  <a:pt x="495935" y="63500"/>
                </a:lnTo>
                <a:lnTo>
                  <a:pt x="695325" y="105410"/>
                </a:lnTo>
                <a:lnTo>
                  <a:pt x="708025" y="76835"/>
                </a:lnTo>
                <a:lnTo>
                  <a:pt x="505460" y="27940"/>
                </a:lnTo>
                <a:lnTo>
                  <a:pt x="379095" y="0"/>
                </a:lnTo>
                <a:close/>
              </a:path>
            </a:pathLst>
          </a:custGeom>
          <a:solidFill>
            <a:srgbClr val="091F40"/>
          </a:solidFill>
        </p:spPr>
        <p:txBody>
          <a:bodyPr wrap="square" lIns="0" tIns="0" rIns="0" bIns="0" rtlCol="0">
            <a:noAutofit/>
          </a:bodyPr>
          <a:lstStyle/>
          <a:p>
            <a:endParaRPr/>
          </a:p>
        </p:txBody>
      </p:sp>
      <p:sp>
        <p:nvSpPr>
          <p:cNvPr id="53" name="bk object 53"/>
          <p:cNvSpPr/>
          <p:nvPr/>
        </p:nvSpPr>
        <p:spPr>
          <a:xfrm>
            <a:off x="3767454" y="2486660"/>
            <a:ext cx="2702560" cy="326389"/>
          </a:xfrm>
          <a:custGeom>
            <a:avLst/>
            <a:gdLst/>
            <a:ahLst/>
            <a:cxnLst/>
            <a:rect l="l" t="t" r="r" b="b"/>
            <a:pathLst>
              <a:path w="2702560" h="326389">
                <a:moveTo>
                  <a:pt x="2702560" y="326389"/>
                </a:moveTo>
                <a:lnTo>
                  <a:pt x="0" y="326389"/>
                </a:lnTo>
                <a:lnTo>
                  <a:pt x="0" y="0"/>
                </a:lnTo>
                <a:lnTo>
                  <a:pt x="2702560" y="0"/>
                </a:lnTo>
                <a:lnTo>
                  <a:pt x="2702560" y="326389"/>
                </a:lnTo>
                <a:close/>
              </a:path>
            </a:pathLst>
          </a:custGeom>
          <a:solidFill>
            <a:srgbClr val="C5203E"/>
          </a:solidFill>
        </p:spPr>
        <p:txBody>
          <a:bodyPr wrap="square" lIns="0" tIns="0" rIns="0" bIns="0" rtlCol="0">
            <a:noAutofit/>
          </a:bodyPr>
          <a:lstStyle/>
          <a:p>
            <a:endParaRPr/>
          </a:p>
        </p:txBody>
      </p:sp>
      <p:sp>
        <p:nvSpPr>
          <p:cNvPr id="54" name="bk object 54"/>
          <p:cNvSpPr/>
          <p:nvPr/>
        </p:nvSpPr>
        <p:spPr>
          <a:xfrm>
            <a:off x="6442073" y="2374263"/>
            <a:ext cx="45720" cy="43814"/>
          </a:xfrm>
          <a:custGeom>
            <a:avLst/>
            <a:gdLst/>
            <a:ahLst/>
            <a:cxnLst/>
            <a:rect l="l" t="t" r="r" b="b"/>
            <a:pathLst>
              <a:path w="45720" h="43814">
                <a:moveTo>
                  <a:pt x="1270" y="0"/>
                </a:moveTo>
                <a:lnTo>
                  <a:pt x="0" y="3810"/>
                </a:lnTo>
                <a:lnTo>
                  <a:pt x="0" y="22225"/>
                </a:lnTo>
                <a:lnTo>
                  <a:pt x="7620" y="33655"/>
                </a:lnTo>
                <a:lnTo>
                  <a:pt x="19050" y="41275"/>
                </a:lnTo>
                <a:lnTo>
                  <a:pt x="32385" y="43815"/>
                </a:lnTo>
                <a:lnTo>
                  <a:pt x="38735" y="43180"/>
                </a:lnTo>
                <a:lnTo>
                  <a:pt x="45720" y="40640"/>
                </a:lnTo>
                <a:lnTo>
                  <a:pt x="30480" y="40640"/>
                </a:lnTo>
                <a:lnTo>
                  <a:pt x="18415" y="37465"/>
                </a:lnTo>
                <a:lnTo>
                  <a:pt x="8890" y="29209"/>
                </a:lnTo>
                <a:lnTo>
                  <a:pt x="3175" y="16510"/>
                </a:lnTo>
                <a:lnTo>
                  <a:pt x="1270" y="0"/>
                </a:lnTo>
                <a:close/>
              </a:path>
            </a:pathLst>
          </a:custGeom>
          <a:solidFill>
            <a:srgbClr val="091F40"/>
          </a:solidFill>
        </p:spPr>
        <p:txBody>
          <a:bodyPr wrap="square" lIns="0" tIns="0" rIns="0" bIns="0" rtlCol="0">
            <a:noAutofit/>
          </a:bodyPr>
          <a:lstStyle/>
          <a:p>
            <a:endParaRPr/>
          </a:p>
        </p:txBody>
      </p:sp>
      <p:sp>
        <p:nvSpPr>
          <p:cNvPr id="55" name="bk object 55"/>
          <p:cNvSpPr/>
          <p:nvPr/>
        </p:nvSpPr>
        <p:spPr>
          <a:xfrm>
            <a:off x="6472553" y="2350133"/>
            <a:ext cx="36829" cy="64770"/>
          </a:xfrm>
          <a:custGeom>
            <a:avLst/>
            <a:gdLst/>
            <a:ahLst/>
            <a:cxnLst/>
            <a:rect l="l" t="t" r="r" b="b"/>
            <a:pathLst>
              <a:path w="36829" h="64770">
                <a:moveTo>
                  <a:pt x="18273" y="59149"/>
                </a:moveTo>
                <a:lnTo>
                  <a:pt x="14605" y="61594"/>
                </a:lnTo>
                <a:lnTo>
                  <a:pt x="0" y="64769"/>
                </a:lnTo>
                <a:lnTo>
                  <a:pt x="15240" y="64769"/>
                </a:lnTo>
                <a:lnTo>
                  <a:pt x="18273" y="59149"/>
                </a:lnTo>
                <a:close/>
              </a:path>
              <a:path w="36829" h="64770">
                <a:moveTo>
                  <a:pt x="32343" y="33077"/>
                </a:moveTo>
                <a:lnTo>
                  <a:pt x="18273" y="59149"/>
                </a:lnTo>
                <a:lnTo>
                  <a:pt x="26035" y="53975"/>
                </a:lnTo>
                <a:lnTo>
                  <a:pt x="33020" y="42545"/>
                </a:lnTo>
                <a:lnTo>
                  <a:pt x="32343" y="33077"/>
                </a:lnTo>
                <a:close/>
              </a:path>
              <a:path w="36829" h="64770">
                <a:moveTo>
                  <a:pt x="10160" y="0"/>
                </a:moveTo>
                <a:lnTo>
                  <a:pt x="5715" y="0"/>
                </a:lnTo>
                <a:lnTo>
                  <a:pt x="17145" y="3810"/>
                </a:lnTo>
                <a:lnTo>
                  <a:pt x="26035" y="12065"/>
                </a:lnTo>
                <a:lnTo>
                  <a:pt x="31750" y="24765"/>
                </a:lnTo>
                <a:lnTo>
                  <a:pt x="32343" y="33077"/>
                </a:lnTo>
                <a:lnTo>
                  <a:pt x="36830" y="24765"/>
                </a:lnTo>
                <a:lnTo>
                  <a:pt x="36830" y="24130"/>
                </a:lnTo>
                <a:lnTo>
                  <a:pt x="31750" y="13335"/>
                </a:lnTo>
                <a:lnTo>
                  <a:pt x="22860" y="5080"/>
                </a:lnTo>
                <a:lnTo>
                  <a:pt x="10160" y="0"/>
                </a:lnTo>
                <a:close/>
              </a:path>
            </a:pathLst>
          </a:custGeom>
          <a:solidFill>
            <a:srgbClr val="091F40"/>
          </a:solidFill>
        </p:spPr>
        <p:txBody>
          <a:bodyPr wrap="square" lIns="0" tIns="0" rIns="0" bIns="0" rtlCol="0">
            <a:noAutofit/>
          </a:bodyPr>
          <a:lstStyle/>
          <a:p>
            <a:endParaRPr/>
          </a:p>
        </p:txBody>
      </p:sp>
      <p:sp>
        <p:nvSpPr>
          <p:cNvPr id="56" name="bk object 56"/>
          <p:cNvSpPr/>
          <p:nvPr/>
        </p:nvSpPr>
        <p:spPr>
          <a:xfrm>
            <a:off x="6459218" y="2359658"/>
            <a:ext cx="31750" cy="45085"/>
          </a:xfrm>
          <a:custGeom>
            <a:avLst/>
            <a:gdLst/>
            <a:ahLst/>
            <a:cxnLst/>
            <a:rect l="l" t="t" r="r" b="b"/>
            <a:pathLst>
              <a:path w="31750" h="45085">
                <a:moveTo>
                  <a:pt x="22225" y="0"/>
                </a:moveTo>
                <a:lnTo>
                  <a:pt x="0" y="0"/>
                </a:lnTo>
                <a:lnTo>
                  <a:pt x="0" y="45085"/>
                </a:lnTo>
                <a:lnTo>
                  <a:pt x="8255" y="45085"/>
                </a:lnTo>
                <a:lnTo>
                  <a:pt x="8255" y="24765"/>
                </a:lnTo>
                <a:lnTo>
                  <a:pt x="27940" y="24765"/>
                </a:lnTo>
                <a:lnTo>
                  <a:pt x="26670" y="24130"/>
                </a:lnTo>
                <a:lnTo>
                  <a:pt x="23495" y="22225"/>
                </a:lnTo>
                <a:lnTo>
                  <a:pt x="29210" y="20955"/>
                </a:lnTo>
                <a:lnTo>
                  <a:pt x="31115" y="18415"/>
                </a:lnTo>
                <a:lnTo>
                  <a:pt x="8255" y="18415"/>
                </a:lnTo>
                <a:lnTo>
                  <a:pt x="8255" y="6350"/>
                </a:lnTo>
                <a:lnTo>
                  <a:pt x="31750" y="6350"/>
                </a:lnTo>
                <a:lnTo>
                  <a:pt x="29845" y="3175"/>
                </a:lnTo>
                <a:lnTo>
                  <a:pt x="22225" y="0"/>
                </a:lnTo>
                <a:close/>
              </a:path>
            </a:pathLst>
          </a:custGeom>
          <a:solidFill>
            <a:srgbClr val="091F40"/>
          </a:solidFill>
        </p:spPr>
        <p:txBody>
          <a:bodyPr wrap="square" lIns="0" tIns="0" rIns="0" bIns="0" rtlCol="0">
            <a:noAutofit/>
          </a:bodyPr>
          <a:lstStyle/>
          <a:p>
            <a:endParaRPr/>
          </a:p>
        </p:txBody>
      </p:sp>
      <p:sp>
        <p:nvSpPr>
          <p:cNvPr id="57" name="bk object 57"/>
          <p:cNvSpPr/>
          <p:nvPr/>
        </p:nvSpPr>
        <p:spPr>
          <a:xfrm>
            <a:off x="6476363" y="2384423"/>
            <a:ext cx="15875" cy="20320"/>
          </a:xfrm>
          <a:custGeom>
            <a:avLst/>
            <a:gdLst/>
            <a:ahLst/>
            <a:cxnLst/>
            <a:rect l="l" t="t" r="r" b="b"/>
            <a:pathLst>
              <a:path w="15875" h="20320">
                <a:moveTo>
                  <a:pt x="10795" y="0"/>
                </a:moveTo>
                <a:lnTo>
                  <a:pt x="0" y="0"/>
                </a:lnTo>
                <a:lnTo>
                  <a:pt x="2540" y="635"/>
                </a:lnTo>
                <a:lnTo>
                  <a:pt x="3810" y="6985"/>
                </a:lnTo>
                <a:lnTo>
                  <a:pt x="4445" y="8255"/>
                </a:lnTo>
                <a:lnTo>
                  <a:pt x="5080" y="12700"/>
                </a:lnTo>
                <a:lnTo>
                  <a:pt x="5080" y="13970"/>
                </a:lnTo>
                <a:lnTo>
                  <a:pt x="5715" y="17780"/>
                </a:lnTo>
                <a:lnTo>
                  <a:pt x="6350" y="19685"/>
                </a:lnTo>
                <a:lnTo>
                  <a:pt x="6985" y="20320"/>
                </a:lnTo>
                <a:lnTo>
                  <a:pt x="15875" y="20320"/>
                </a:lnTo>
                <a:lnTo>
                  <a:pt x="13970" y="16510"/>
                </a:lnTo>
                <a:lnTo>
                  <a:pt x="13335" y="12700"/>
                </a:lnTo>
                <a:lnTo>
                  <a:pt x="12700" y="6350"/>
                </a:lnTo>
                <a:lnTo>
                  <a:pt x="11430" y="635"/>
                </a:lnTo>
                <a:lnTo>
                  <a:pt x="10795" y="0"/>
                </a:lnTo>
                <a:close/>
              </a:path>
            </a:pathLst>
          </a:custGeom>
          <a:solidFill>
            <a:srgbClr val="091F40"/>
          </a:solidFill>
        </p:spPr>
        <p:txBody>
          <a:bodyPr wrap="square" lIns="0" tIns="0" rIns="0" bIns="0" rtlCol="0">
            <a:noAutofit/>
          </a:bodyPr>
          <a:lstStyle/>
          <a:p>
            <a:endParaRPr/>
          </a:p>
        </p:txBody>
      </p:sp>
      <p:sp>
        <p:nvSpPr>
          <p:cNvPr id="58" name="bk object 58"/>
          <p:cNvSpPr/>
          <p:nvPr/>
        </p:nvSpPr>
        <p:spPr>
          <a:xfrm>
            <a:off x="6478901" y="2366010"/>
            <a:ext cx="12700" cy="12052"/>
          </a:xfrm>
          <a:custGeom>
            <a:avLst/>
            <a:gdLst/>
            <a:ahLst/>
            <a:cxnLst/>
            <a:rect l="l" t="t" r="r" b="b"/>
            <a:pathLst>
              <a:path w="12700" h="12052">
                <a:moveTo>
                  <a:pt x="12065" y="0"/>
                </a:moveTo>
                <a:lnTo>
                  <a:pt x="0" y="0"/>
                </a:lnTo>
                <a:lnTo>
                  <a:pt x="1905" y="622"/>
                </a:lnTo>
                <a:lnTo>
                  <a:pt x="4445" y="1905"/>
                </a:lnTo>
                <a:lnTo>
                  <a:pt x="5092" y="4445"/>
                </a:lnTo>
                <a:lnTo>
                  <a:pt x="5092" y="12052"/>
                </a:lnTo>
                <a:lnTo>
                  <a:pt x="11430" y="12052"/>
                </a:lnTo>
                <a:lnTo>
                  <a:pt x="12700" y="10795"/>
                </a:lnTo>
                <a:lnTo>
                  <a:pt x="12700" y="1270"/>
                </a:lnTo>
                <a:lnTo>
                  <a:pt x="12065" y="0"/>
                </a:lnTo>
                <a:close/>
              </a:path>
            </a:pathLst>
          </a:custGeom>
          <a:solidFill>
            <a:srgbClr val="091F40"/>
          </a:solidFill>
        </p:spPr>
        <p:txBody>
          <a:bodyPr wrap="square" lIns="0" tIns="0" rIns="0" bIns="0" rtlCol="0">
            <a:noAutofit/>
          </a:bodyPr>
          <a:lstStyle/>
          <a:p>
            <a:endParaRPr/>
          </a:p>
        </p:txBody>
      </p:sp>
      <p:sp>
        <p:nvSpPr>
          <p:cNvPr id="59" name="bk object 59"/>
          <p:cNvSpPr/>
          <p:nvPr/>
        </p:nvSpPr>
        <p:spPr>
          <a:xfrm>
            <a:off x="6443342" y="2372998"/>
            <a:ext cx="635" cy="1257"/>
          </a:xfrm>
          <a:custGeom>
            <a:avLst/>
            <a:gdLst/>
            <a:ahLst/>
            <a:cxnLst/>
            <a:rect l="l" t="t" r="r" b="b"/>
            <a:pathLst>
              <a:path w="635" h="1257">
                <a:moveTo>
                  <a:pt x="635" y="0"/>
                </a:moveTo>
                <a:lnTo>
                  <a:pt x="0" y="635"/>
                </a:lnTo>
                <a:lnTo>
                  <a:pt x="0" y="1257"/>
                </a:lnTo>
                <a:lnTo>
                  <a:pt x="635" y="0"/>
                </a:lnTo>
                <a:close/>
              </a:path>
            </a:pathLst>
          </a:custGeom>
          <a:solidFill>
            <a:srgbClr val="091F40"/>
          </a:solidFill>
        </p:spPr>
        <p:txBody>
          <a:bodyPr wrap="square" lIns="0" tIns="0" rIns="0" bIns="0" rtlCol="0">
            <a:noAutofit/>
          </a:bodyPr>
          <a:lstStyle/>
          <a:p>
            <a:endParaRPr/>
          </a:p>
        </p:txBody>
      </p:sp>
      <p:sp>
        <p:nvSpPr>
          <p:cNvPr id="60" name="bk object 60"/>
          <p:cNvSpPr/>
          <p:nvPr/>
        </p:nvSpPr>
        <p:spPr>
          <a:xfrm>
            <a:off x="6443978" y="2348863"/>
            <a:ext cx="38100" cy="24129"/>
          </a:xfrm>
          <a:custGeom>
            <a:avLst/>
            <a:gdLst/>
            <a:ahLst/>
            <a:cxnLst/>
            <a:rect l="l" t="t" r="r" b="b"/>
            <a:pathLst>
              <a:path w="38100" h="24129">
                <a:moveTo>
                  <a:pt x="20320" y="0"/>
                </a:moveTo>
                <a:lnTo>
                  <a:pt x="10160" y="5080"/>
                </a:lnTo>
                <a:lnTo>
                  <a:pt x="2540" y="14604"/>
                </a:lnTo>
                <a:lnTo>
                  <a:pt x="0" y="24130"/>
                </a:lnTo>
                <a:lnTo>
                  <a:pt x="5715" y="12700"/>
                </a:lnTo>
                <a:lnTo>
                  <a:pt x="16510" y="4445"/>
                </a:lnTo>
                <a:lnTo>
                  <a:pt x="30480" y="1270"/>
                </a:lnTo>
                <a:lnTo>
                  <a:pt x="38100" y="1270"/>
                </a:lnTo>
                <a:lnTo>
                  <a:pt x="20320" y="0"/>
                </a:lnTo>
                <a:close/>
              </a:path>
            </a:pathLst>
          </a:custGeom>
          <a:solidFill>
            <a:srgbClr val="091F40"/>
          </a:solidFill>
        </p:spPr>
        <p:txBody>
          <a:bodyPr wrap="square" lIns="0" tIns="0" rIns="0" bIns="0" rtlCol="0">
            <a:noAutofit/>
          </a:bodyPr>
          <a:lstStyle/>
          <a:p>
            <a:endParaRPr/>
          </a:p>
        </p:txBody>
      </p:sp>
      <p:sp>
        <p:nvSpPr>
          <p:cNvPr id="61" name="bk object 61"/>
          <p:cNvSpPr/>
          <p:nvPr/>
        </p:nvSpPr>
        <p:spPr>
          <a:xfrm>
            <a:off x="4190998" y="2542538"/>
            <a:ext cx="53975" cy="229235"/>
          </a:xfrm>
          <a:custGeom>
            <a:avLst/>
            <a:gdLst/>
            <a:ahLst/>
            <a:cxnLst/>
            <a:rect l="l" t="t" r="r" b="b"/>
            <a:pathLst>
              <a:path w="53975" h="229235">
                <a:moveTo>
                  <a:pt x="39370" y="0"/>
                </a:moveTo>
                <a:lnTo>
                  <a:pt x="0" y="0"/>
                </a:lnTo>
                <a:lnTo>
                  <a:pt x="0" y="229235"/>
                </a:lnTo>
                <a:lnTo>
                  <a:pt x="29845" y="229235"/>
                </a:lnTo>
                <a:lnTo>
                  <a:pt x="26670" y="40005"/>
                </a:lnTo>
                <a:lnTo>
                  <a:pt x="53975" y="40005"/>
                </a:lnTo>
                <a:lnTo>
                  <a:pt x="39370" y="0"/>
                </a:lnTo>
                <a:close/>
              </a:path>
            </a:pathLst>
          </a:custGeom>
          <a:solidFill>
            <a:srgbClr val="FFFFFF"/>
          </a:solidFill>
        </p:spPr>
        <p:txBody>
          <a:bodyPr wrap="square" lIns="0" tIns="0" rIns="0" bIns="0" rtlCol="0">
            <a:noAutofit/>
          </a:bodyPr>
          <a:lstStyle/>
          <a:p>
            <a:endParaRPr/>
          </a:p>
        </p:txBody>
      </p:sp>
      <p:sp>
        <p:nvSpPr>
          <p:cNvPr id="62" name="bk object 62"/>
          <p:cNvSpPr/>
          <p:nvPr/>
        </p:nvSpPr>
        <p:spPr>
          <a:xfrm>
            <a:off x="4217668" y="2582543"/>
            <a:ext cx="109854" cy="189229"/>
          </a:xfrm>
          <a:custGeom>
            <a:avLst/>
            <a:gdLst/>
            <a:ahLst/>
            <a:cxnLst/>
            <a:rect l="l" t="t" r="r" b="b"/>
            <a:pathLst>
              <a:path w="109854" h="189229">
                <a:moveTo>
                  <a:pt x="27304" y="0"/>
                </a:moveTo>
                <a:lnTo>
                  <a:pt x="0" y="0"/>
                </a:lnTo>
                <a:lnTo>
                  <a:pt x="71119" y="189230"/>
                </a:lnTo>
                <a:lnTo>
                  <a:pt x="94614" y="189230"/>
                </a:lnTo>
                <a:lnTo>
                  <a:pt x="109854" y="147955"/>
                </a:lnTo>
                <a:lnTo>
                  <a:pt x="83184" y="147955"/>
                </a:lnTo>
                <a:lnTo>
                  <a:pt x="27304" y="0"/>
                </a:lnTo>
                <a:close/>
              </a:path>
            </a:pathLst>
          </a:custGeom>
          <a:solidFill>
            <a:srgbClr val="FFFFFF"/>
          </a:solidFill>
        </p:spPr>
        <p:txBody>
          <a:bodyPr wrap="square" lIns="0" tIns="0" rIns="0" bIns="0" rtlCol="0">
            <a:noAutofit/>
          </a:bodyPr>
          <a:lstStyle/>
          <a:p>
            <a:endParaRPr/>
          </a:p>
        </p:txBody>
      </p:sp>
      <p:sp>
        <p:nvSpPr>
          <p:cNvPr id="63" name="bk object 63"/>
          <p:cNvSpPr/>
          <p:nvPr/>
        </p:nvSpPr>
        <p:spPr>
          <a:xfrm>
            <a:off x="4380228" y="2580003"/>
            <a:ext cx="30479" cy="191770"/>
          </a:xfrm>
          <a:custGeom>
            <a:avLst/>
            <a:gdLst/>
            <a:ahLst/>
            <a:cxnLst/>
            <a:rect l="l" t="t" r="r" b="b"/>
            <a:pathLst>
              <a:path w="30479" h="191770">
                <a:moveTo>
                  <a:pt x="30479" y="0"/>
                </a:moveTo>
                <a:lnTo>
                  <a:pt x="4444" y="0"/>
                </a:lnTo>
                <a:lnTo>
                  <a:pt x="0" y="191770"/>
                </a:lnTo>
                <a:lnTo>
                  <a:pt x="30479" y="191770"/>
                </a:lnTo>
                <a:lnTo>
                  <a:pt x="30479" y="0"/>
                </a:lnTo>
                <a:close/>
              </a:path>
            </a:pathLst>
          </a:custGeom>
          <a:solidFill>
            <a:srgbClr val="FFFFFF"/>
          </a:solidFill>
        </p:spPr>
        <p:txBody>
          <a:bodyPr wrap="square" lIns="0" tIns="0" rIns="0" bIns="0" rtlCol="0">
            <a:noAutofit/>
          </a:bodyPr>
          <a:lstStyle/>
          <a:p>
            <a:endParaRPr/>
          </a:p>
        </p:txBody>
      </p:sp>
      <p:sp>
        <p:nvSpPr>
          <p:cNvPr id="64" name="bk object 64"/>
          <p:cNvSpPr/>
          <p:nvPr/>
        </p:nvSpPr>
        <p:spPr>
          <a:xfrm>
            <a:off x="4300853" y="2542538"/>
            <a:ext cx="109854" cy="187960"/>
          </a:xfrm>
          <a:custGeom>
            <a:avLst/>
            <a:gdLst/>
            <a:ahLst/>
            <a:cxnLst/>
            <a:rect l="l" t="t" r="r" b="b"/>
            <a:pathLst>
              <a:path w="109854" h="187960">
                <a:moveTo>
                  <a:pt x="109854" y="0"/>
                </a:moveTo>
                <a:lnTo>
                  <a:pt x="70484" y="0"/>
                </a:lnTo>
                <a:lnTo>
                  <a:pt x="0" y="187960"/>
                </a:lnTo>
                <a:lnTo>
                  <a:pt x="26669" y="187960"/>
                </a:lnTo>
                <a:lnTo>
                  <a:pt x="83819" y="37465"/>
                </a:lnTo>
                <a:lnTo>
                  <a:pt x="109854" y="37465"/>
                </a:lnTo>
                <a:lnTo>
                  <a:pt x="109854" y="0"/>
                </a:lnTo>
                <a:close/>
              </a:path>
            </a:pathLst>
          </a:custGeom>
          <a:solidFill>
            <a:srgbClr val="FFFFFF"/>
          </a:solidFill>
        </p:spPr>
        <p:txBody>
          <a:bodyPr wrap="square" lIns="0" tIns="0" rIns="0" bIns="0" rtlCol="0">
            <a:noAutofit/>
          </a:bodyPr>
          <a:lstStyle/>
          <a:p>
            <a:endParaRPr/>
          </a:p>
        </p:txBody>
      </p:sp>
      <p:sp>
        <p:nvSpPr>
          <p:cNvPr id="65" name="bk object 65"/>
          <p:cNvSpPr/>
          <p:nvPr/>
        </p:nvSpPr>
        <p:spPr>
          <a:xfrm>
            <a:off x="4467858" y="2542538"/>
            <a:ext cx="177165" cy="229235"/>
          </a:xfrm>
          <a:custGeom>
            <a:avLst/>
            <a:gdLst/>
            <a:ahLst/>
            <a:cxnLst/>
            <a:rect l="l" t="t" r="r" b="b"/>
            <a:pathLst>
              <a:path w="177165" h="229235">
                <a:moveTo>
                  <a:pt x="118745" y="0"/>
                </a:moveTo>
                <a:lnTo>
                  <a:pt x="86995" y="0"/>
                </a:lnTo>
                <a:lnTo>
                  <a:pt x="0" y="229235"/>
                </a:lnTo>
                <a:lnTo>
                  <a:pt x="32385" y="229235"/>
                </a:lnTo>
                <a:lnTo>
                  <a:pt x="57785" y="159385"/>
                </a:lnTo>
                <a:lnTo>
                  <a:pt x="177165" y="159385"/>
                </a:lnTo>
                <a:lnTo>
                  <a:pt x="167640" y="133350"/>
                </a:lnTo>
                <a:lnTo>
                  <a:pt x="67945" y="133350"/>
                </a:lnTo>
                <a:lnTo>
                  <a:pt x="102870" y="38100"/>
                </a:lnTo>
                <a:lnTo>
                  <a:pt x="132715" y="38100"/>
                </a:lnTo>
                <a:lnTo>
                  <a:pt x="118745" y="0"/>
                </a:lnTo>
                <a:close/>
              </a:path>
            </a:pathLst>
          </a:custGeom>
          <a:solidFill>
            <a:srgbClr val="FFFFFF"/>
          </a:solidFill>
        </p:spPr>
        <p:txBody>
          <a:bodyPr wrap="square" lIns="0" tIns="0" rIns="0" bIns="0" rtlCol="0">
            <a:noAutofit/>
          </a:bodyPr>
          <a:lstStyle/>
          <a:p>
            <a:endParaRPr/>
          </a:p>
        </p:txBody>
      </p:sp>
      <p:sp>
        <p:nvSpPr>
          <p:cNvPr id="66" name="bk object 66"/>
          <p:cNvSpPr/>
          <p:nvPr/>
        </p:nvSpPr>
        <p:spPr>
          <a:xfrm>
            <a:off x="4613273" y="2701923"/>
            <a:ext cx="57150" cy="69850"/>
          </a:xfrm>
          <a:custGeom>
            <a:avLst/>
            <a:gdLst/>
            <a:ahLst/>
            <a:cxnLst/>
            <a:rect l="l" t="t" r="r" b="b"/>
            <a:pathLst>
              <a:path w="57150" h="69850">
                <a:moveTo>
                  <a:pt x="31750" y="0"/>
                </a:moveTo>
                <a:lnTo>
                  <a:pt x="0" y="0"/>
                </a:lnTo>
                <a:lnTo>
                  <a:pt x="24765" y="69850"/>
                </a:lnTo>
                <a:lnTo>
                  <a:pt x="57150" y="69850"/>
                </a:lnTo>
                <a:lnTo>
                  <a:pt x="31750" y="0"/>
                </a:lnTo>
                <a:close/>
              </a:path>
            </a:pathLst>
          </a:custGeom>
          <a:solidFill>
            <a:srgbClr val="FFFFFF"/>
          </a:solidFill>
        </p:spPr>
        <p:txBody>
          <a:bodyPr wrap="square" lIns="0" tIns="0" rIns="0" bIns="0" rtlCol="0">
            <a:noAutofit/>
          </a:bodyPr>
          <a:lstStyle/>
          <a:p>
            <a:endParaRPr/>
          </a:p>
        </p:txBody>
      </p:sp>
      <p:sp>
        <p:nvSpPr>
          <p:cNvPr id="67" name="bk object 67"/>
          <p:cNvSpPr/>
          <p:nvPr/>
        </p:nvSpPr>
        <p:spPr>
          <a:xfrm>
            <a:off x="4570728" y="2580638"/>
            <a:ext cx="64770" cy="95250"/>
          </a:xfrm>
          <a:custGeom>
            <a:avLst/>
            <a:gdLst/>
            <a:ahLst/>
            <a:cxnLst/>
            <a:rect l="l" t="t" r="r" b="b"/>
            <a:pathLst>
              <a:path w="64770" h="95250">
                <a:moveTo>
                  <a:pt x="29845" y="0"/>
                </a:moveTo>
                <a:lnTo>
                  <a:pt x="0" y="0"/>
                </a:lnTo>
                <a:lnTo>
                  <a:pt x="33655" y="95250"/>
                </a:lnTo>
                <a:lnTo>
                  <a:pt x="64770" y="95250"/>
                </a:lnTo>
                <a:lnTo>
                  <a:pt x="29845" y="0"/>
                </a:lnTo>
                <a:close/>
              </a:path>
            </a:pathLst>
          </a:custGeom>
          <a:solidFill>
            <a:srgbClr val="FFFFFF"/>
          </a:solidFill>
        </p:spPr>
        <p:txBody>
          <a:bodyPr wrap="square" lIns="0" tIns="0" rIns="0" bIns="0" rtlCol="0">
            <a:noAutofit/>
          </a:bodyPr>
          <a:lstStyle/>
          <a:p>
            <a:endParaRPr/>
          </a:p>
        </p:txBody>
      </p:sp>
      <p:sp>
        <p:nvSpPr>
          <p:cNvPr id="68" name="bk object 68"/>
          <p:cNvSpPr/>
          <p:nvPr/>
        </p:nvSpPr>
        <p:spPr>
          <a:xfrm>
            <a:off x="4732018" y="2542538"/>
            <a:ext cx="163194" cy="229235"/>
          </a:xfrm>
          <a:custGeom>
            <a:avLst/>
            <a:gdLst/>
            <a:ahLst/>
            <a:cxnLst/>
            <a:rect l="l" t="t" r="r" b="b"/>
            <a:pathLst>
              <a:path w="163194" h="229235">
                <a:moveTo>
                  <a:pt x="84454" y="0"/>
                </a:moveTo>
                <a:lnTo>
                  <a:pt x="0" y="0"/>
                </a:lnTo>
                <a:lnTo>
                  <a:pt x="0" y="229235"/>
                </a:lnTo>
                <a:lnTo>
                  <a:pt x="29844" y="229235"/>
                </a:lnTo>
                <a:lnTo>
                  <a:pt x="29844" y="132080"/>
                </a:lnTo>
                <a:lnTo>
                  <a:pt x="126364" y="132080"/>
                </a:lnTo>
                <a:lnTo>
                  <a:pt x="124459" y="129539"/>
                </a:lnTo>
                <a:lnTo>
                  <a:pt x="131444" y="128270"/>
                </a:lnTo>
                <a:lnTo>
                  <a:pt x="140969" y="124460"/>
                </a:lnTo>
                <a:lnTo>
                  <a:pt x="150494" y="118745"/>
                </a:lnTo>
                <a:lnTo>
                  <a:pt x="160654" y="109855"/>
                </a:lnTo>
                <a:lnTo>
                  <a:pt x="162559" y="106680"/>
                </a:lnTo>
                <a:lnTo>
                  <a:pt x="29844" y="106680"/>
                </a:lnTo>
                <a:lnTo>
                  <a:pt x="29844" y="25400"/>
                </a:lnTo>
                <a:lnTo>
                  <a:pt x="163194" y="25400"/>
                </a:lnTo>
                <a:lnTo>
                  <a:pt x="159384" y="20955"/>
                </a:lnTo>
                <a:lnTo>
                  <a:pt x="148589" y="10795"/>
                </a:lnTo>
                <a:lnTo>
                  <a:pt x="138429" y="5715"/>
                </a:lnTo>
                <a:lnTo>
                  <a:pt x="126999" y="2540"/>
                </a:lnTo>
                <a:lnTo>
                  <a:pt x="114934" y="1270"/>
                </a:lnTo>
                <a:lnTo>
                  <a:pt x="84454" y="0"/>
                </a:lnTo>
                <a:close/>
              </a:path>
            </a:pathLst>
          </a:custGeom>
          <a:solidFill>
            <a:srgbClr val="FFFFFF"/>
          </a:solidFill>
        </p:spPr>
        <p:txBody>
          <a:bodyPr wrap="square" lIns="0" tIns="0" rIns="0" bIns="0" rtlCol="0">
            <a:noAutofit/>
          </a:bodyPr>
          <a:lstStyle/>
          <a:p>
            <a:endParaRPr/>
          </a:p>
        </p:txBody>
      </p:sp>
      <p:sp>
        <p:nvSpPr>
          <p:cNvPr id="69" name="bk object 69"/>
          <p:cNvSpPr/>
          <p:nvPr/>
        </p:nvSpPr>
        <p:spPr>
          <a:xfrm>
            <a:off x="4820918" y="2674618"/>
            <a:ext cx="98425" cy="97154"/>
          </a:xfrm>
          <a:custGeom>
            <a:avLst/>
            <a:gdLst/>
            <a:ahLst/>
            <a:cxnLst/>
            <a:rect l="l" t="t" r="r" b="b"/>
            <a:pathLst>
              <a:path w="98425" h="97154">
                <a:moveTo>
                  <a:pt x="37464" y="0"/>
                </a:moveTo>
                <a:lnTo>
                  <a:pt x="0" y="0"/>
                </a:lnTo>
                <a:lnTo>
                  <a:pt x="62229" y="97155"/>
                </a:lnTo>
                <a:lnTo>
                  <a:pt x="98424" y="97155"/>
                </a:lnTo>
                <a:lnTo>
                  <a:pt x="37464" y="0"/>
                </a:lnTo>
                <a:close/>
              </a:path>
            </a:pathLst>
          </a:custGeom>
          <a:solidFill>
            <a:srgbClr val="FFFFFF"/>
          </a:solidFill>
        </p:spPr>
        <p:txBody>
          <a:bodyPr wrap="square" lIns="0" tIns="0" rIns="0" bIns="0" rtlCol="0">
            <a:noAutofit/>
          </a:bodyPr>
          <a:lstStyle/>
          <a:p>
            <a:endParaRPr/>
          </a:p>
        </p:txBody>
      </p:sp>
      <p:sp>
        <p:nvSpPr>
          <p:cNvPr id="70" name="bk object 70"/>
          <p:cNvSpPr/>
          <p:nvPr/>
        </p:nvSpPr>
        <p:spPr>
          <a:xfrm>
            <a:off x="4822188" y="2567938"/>
            <a:ext cx="86360" cy="81279"/>
          </a:xfrm>
          <a:custGeom>
            <a:avLst/>
            <a:gdLst/>
            <a:ahLst/>
            <a:cxnLst/>
            <a:rect l="l" t="t" r="r" b="b"/>
            <a:pathLst>
              <a:path w="86360" h="81279">
                <a:moveTo>
                  <a:pt x="73025" y="0"/>
                </a:moveTo>
                <a:lnTo>
                  <a:pt x="0" y="0"/>
                </a:lnTo>
                <a:lnTo>
                  <a:pt x="12065" y="635"/>
                </a:lnTo>
                <a:lnTo>
                  <a:pt x="24130" y="1905"/>
                </a:lnTo>
                <a:lnTo>
                  <a:pt x="36195" y="6350"/>
                </a:lnTo>
                <a:lnTo>
                  <a:pt x="48260" y="15240"/>
                </a:lnTo>
                <a:lnTo>
                  <a:pt x="53975" y="26670"/>
                </a:lnTo>
                <a:lnTo>
                  <a:pt x="55880" y="38735"/>
                </a:lnTo>
                <a:lnTo>
                  <a:pt x="55244" y="52705"/>
                </a:lnTo>
                <a:lnTo>
                  <a:pt x="25400" y="79375"/>
                </a:lnTo>
                <a:lnTo>
                  <a:pt x="0" y="81280"/>
                </a:lnTo>
                <a:lnTo>
                  <a:pt x="72390" y="81280"/>
                </a:lnTo>
                <a:lnTo>
                  <a:pt x="78740" y="71120"/>
                </a:lnTo>
                <a:lnTo>
                  <a:pt x="84455" y="53340"/>
                </a:lnTo>
                <a:lnTo>
                  <a:pt x="86360" y="29209"/>
                </a:lnTo>
                <a:lnTo>
                  <a:pt x="83185" y="17780"/>
                </a:lnTo>
                <a:lnTo>
                  <a:pt x="77470" y="6350"/>
                </a:lnTo>
                <a:lnTo>
                  <a:pt x="73025" y="0"/>
                </a:lnTo>
                <a:close/>
              </a:path>
            </a:pathLst>
          </a:custGeom>
          <a:solidFill>
            <a:srgbClr val="FFFFFF"/>
          </a:solidFill>
        </p:spPr>
        <p:txBody>
          <a:bodyPr wrap="square" lIns="0" tIns="0" rIns="0" bIns="0" rtlCol="0">
            <a:noAutofit/>
          </a:bodyPr>
          <a:lstStyle/>
          <a:p>
            <a:endParaRPr/>
          </a:p>
        </p:txBody>
      </p:sp>
      <p:sp>
        <p:nvSpPr>
          <p:cNvPr id="71" name="bk object 71"/>
          <p:cNvSpPr/>
          <p:nvPr/>
        </p:nvSpPr>
        <p:spPr>
          <a:xfrm>
            <a:off x="4946013" y="2542538"/>
            <a:ext cx="129540" cy="229235"/>
          </a:xfrm>
          <a:custGeom>
            <a:avLst/>
            <a:gdLst/>
            <a:ahLst/>
            <a:cxnLst/>
            <a:rect l="l" t="t" r="r" b="b"/>
            <a:pathLst>
              <a:path w="129540" h="229235">
                <a:moveTo>
                  <a:pt x="36195" y="0"/>
                </a:moveTo>
                <a:lnTo>
                  <a:pt x="0" y="0"/>
                </a:lnTo>
                <a:lnTo>
                  <a:pt x="80645" y="124460"/>
                </a:lnTo>
                <a:lnTo>
                  <a:pt x="80645" y="229235"/>
                </a:lnTo>
                <a:lnTo>
                  <a:pt x="111760" y="229235"/>
                </a:lnTo>
                <a:lnTo>
                  <a:pt x="111760" y="124460"/>
                </a:lnTo>
                <a:lnTo>
                  <a:pt x="129540" y="97155"/>
                </a:lnTo>
                <a:lnTo>
                  <a:pt x="96520" y="97155"/>
                </a:lnTo>
                <a:lnTo>
                  <a:pt x="36195" y="0"/>
                </a:lnTo>
                <a:close/>
              </a:path>
            </a:pathLst>
          </a:custGeom>
          <a:solidFill>
            <a:srgbClr val="FFFFFF"/>
          </a:solidFill>
        </p:spPr>
        <p:txBody>
          <a:bodyPr wrap="square" lIns="0" tIns="0" rIns="0" bIns="0" rtlCol="0">
            <a:noAutofit/>
          </a:bodyPr>
          <a:lstStyle/>
          <a:p>
            <a:endParaRPr/>
          </a:p>
        </p:txBody>
      </p:sp>
      <p:sp>
        <p:nvSpPr>
          <p:cNvPr id="72" name="bk object 72"/>
          <p:cNvSpPr/>
          <p:nvPr/>
        </p:nvSpPr>
        <p:spPr>
          <a:xfrm>
            <a:off x="5042533" y="2542538"/>
            <a:ext cx="97789" cy="97154"/>
          </a:xfrm>
          <a:custGeom>
            <a:avLst/>
            <a:gdLst/>
            <a:ahLst/>
            <a:cxnLst/>
            <a:rect l="l" t="t" r="r" b="b"/>
            <a:pathLst>
              <a:path w="97789" h="97154">
                <a:moveTo>
                  <a:pt x="97789" y="0"/>
                </a:moveTo>
                <a:lnTo>
                  <a:pt x="60959" y="0"/>
                </a:lnTo>
                <a:lnTo>
                  <a:pt x="0" y="97155"/>
                </a:lnTo>
                <a:lnTo>
                  <a:pt x="33019" y="97155"/>
                </a:lnTo>
                <a:lnTo>
                  <a:pt x="97789" y="0"/>
                </a:lnTo>
                <a:close/>
              </a:path>
            </a:pathLst>
          </a:custGeom>
          <a:solidFill>
            <a:srgbClr val="FFFFFF"/>
          </a:solidFill>
        </p:spPr>
        <p:txBody>
          <a:bodyPr wrap="square" lIns="0" tIns="0" rIns="0" bIns="0" rtlCol="0">
            <a:noAutofit/>
          </a:bodyPr>
          <a:lstStyle/>
          <a:p>
            <a:endParaRPr/>
          </a:p>
        </p:txBody>
      </p:sp>
      <p:sp>
        <p:nvSpPr>
          <p:cNvPr id="73" name="bk object 73"/>
          <p:cNvSpPr/>
          <p:nvPr/>
        </p:nvSpPr>
        <p:spPr>
          <a:xfrm>
            <a:off x="5199378" y="2757803"/>
            <a:ext cx="140970" cy="0"/>
          </a:xfrm>
          <a:custGeom>
            <a:avLst/>
            <a:gdLst/>
            <a:ahLst/>
            <a:cxnLst/>
            <a:rect l="l" t="t" r="r" b="b"/>
            <a:pathLst>
              <a:path w="140970">
                <a:moveTo>
                  <a:pt x="0" y="0"/>
                </a:moveTo>
                <a:lnTo>
                  <a:pt x="140970" y="0"/>
                </a:lnTo>
              </a:path>
            </a:pathLst>
          </a:custGeom>
          <a:ln w="27940">
            <a:solidFill>
              <a:srgbClr val="FFFFFF"/>
            </a:solidFill>
          </a:ln>
        </p:spPr>
        <p:txBody>
          <a:bodyPr wrap="square" lIns="0" tIns="0" rIns="0" bIns="0" rtlCol="0">
            <a:noAutofit/>
          </a:bodyPr>
          <a:lstStyle/>
          <a:p>
            <a:endParaRPr/>
          </a:p>
        </p:txBody>
      </p:sp>
      <p:sp>
        <p:nvSpPr>
          <p:cNvPr id="74" name="bk object 74"/>
          <p:cNvSpPr/>
          <p:nvPr/>
        </p:nvSpPr>
        <p:spPr>
          <a:xfrm>
            <a:off x="5214618" y="2542538"/>
            <a:ext cx="0" cy="201929"/>
          </a:xfrm>
          <a:custGeom>
            <a:avLst/>
            <a:gdLst/>
            <a:ahLst/>
            <a:cxnLst/>
            <a:rect l="l" t="t" r="r" b="b"/>
            <a:pathLst>
              <a:path h="201929">
                <a:moveTo>
                  <a:pt x="0" y="0"/>
                </a:moveTo>
                <a:lnTo>
                  <a:pt x="0" y="201930"/>
                </a:lnTo>
              </a:path>
            </a:pathLst>
          </a:custGeom>
          <a:ln w="31724">
            <a:solidFill>
              <a:srgbClr val="FFFFFF"/>
            </a:solidFill>
          </a:ln>
        </p:spPr>
        <p:txBody>
          <a:bodyPr wrap="square" lIns="0" tIns="0" rIns="0" bIns="0" rtlCol="0">
            <a:noAutofit/>
          </a:bodyPr>
          <a:lstStyle/>
          <a:p>
            <a:endParaRPr/>
          </a:p>
        </p:txBody>
      </p:sp>
      <p:sp>
        <p:nvSpPr>
          <p:cNvPr id="75" name="bk object 75"/>
          <p:cNvSpPr/>
          <p:nvPr/>
        </p:nvSpPr>
        <p:spPr>
          <a:xfrm>
            <a:off x="5381623" y="2542538"/>
            <a:ext cx="177165" cy="229235"/>
          </a:xfrm>
          <a:custGeom>
            <a:avLst/>
            <a:gdLst/>
            <a:ahLst/>
            <a:cxnLst/>
            <a:rect l="l" t="t" r="r" b="b"/>
            <a:pathLst>
              <a:path w="177165" h="229235">
                <a:moveTo>
                  <a:pt x="118745" y="0"/>
                </a:moveTo>
                <a:lnTo>
                  <a:pt x="86995" y="0"/>
                </a:lnTo>
                <a:lnTo>
                  <a:pt x="0" y="229235"/>
                </a:lnTo>
                <a:lnTo>
                  <a:pt x="32385" y="229235"/>
                </a:lnTo>
                <a:lnTo>
                  <a:pt x="57785" y="159385"/>
                </a:lnTo>
                <a:lnTo>
                  <a:pt x="177165" y="159385"/>
                </a:lnTo>
                <a:lnTo>
                  <a:pt x="167640" y="133350"/>
                </a:lnTo>
                <a:lnTo>
                  <a:pt x="67945" y="133350"/>
                </a:lnTo>
                <a:lnTo>
                  <a:pt x="102870" y="38100"/>
                </a:lnTo>
                <a:lnTo>
                  <a:pt x="132715" y="38100"/>
                </a:lnTo>
                <a:lnTo>
                  <a:pt x="118745" y="0"/>
                </a:lnTo>
                <a:close/>
              </a:path>
            </a:pathLst>
          </a:custGeom>
          <a:solidFill>
            <a:srgbClr val="FFFFFF"/>
          </a:solidFill>
        </p:spPr>
        <p:txBody>
          <a:bodyPr wrap="square" lIns="0" tIns="0" rIns="0" bIns="0" rtlCol="0">
            <a:noAutofit/>
          </a:bodyPr>
          <a:lstStyle/>
          <a:p>
            <a:endParaRPr/>
          </a:p>
        </p:txBody>
      </p:sp>
      <p:sp>
        <p:nvSpPr>
          <p:cNvPr id="76" name="bk object 76"/>
          <p:cNvSpPr/>
          <p:nvPr/>
        </p:nvSpPr>
        <p:spPr>
          <a:xfrm>
            <a:off x="5527038" y="2701923"/>
            <a:ext cx="57150" cy="69850"/>
          </a:xfrm>
          <a:custGeom>
            <a:avLst/>
            <a:gdLst/>
            <a:ahLst/>
            <a:cxnLst/>
            <a:rect l="l" t="t" r="r" b="b"/>
            <a:pathLst>
              <a:path w="57150" h="69850">
                <a:moveTo>
                  <a:pt x="31750" y="0"/>
                </a:moveTo>
                <a:lnTo>
                  <a:pt x="0" y="0"/>
                </a:lnTo>
                <a:lnTo>
                  <a:pt x="24765" y="69850"/>
                </a:lnTo>
                <a:lnTo>
                  <a:pt x="57150" y="69850"/>
                </a:lnTo>
                <a:lnTo>
                  <a:pt x="31750" y="0"/>
                </a:lnTo>
                <a:close/>
              </a:path>
            </a:pathLst>
          </a:custGeom>
          <a:solidFill>
            <a:srgbClr val="FFFFFF"/>
          </a:solidFill>
        </p:spPr>
        <p:txBody>
          <a:bodyPr wrap="square" lIns="0" tIns="0" rIns="0" bIns="0" rtlCol="0">
            <a:noAutofit/>
          </a:bodyPr>
          <a:lstStyle/>
          <a:p>
            <a:endParaRPr/>
          </a:p>
        </p:txBody>
      </p:sp>
      <p:sp>
        <p:nvSpPr>
          <p:cNvPr id="77" name="bk object 77"/>
          <p:cNvSpPr/>
          <p:nvPr/>
        </p:nvSpPr>
        <p:spPr>
          <a:xfrm>
            <a:off x="5484493" y="2580638"/>
            <a:ext cx="64770" cy="95250"/>
          </a:xfrm>
          <a:custGeom>
            <a:avLst/>
            <a:gdLst/>
            <a:ahLst/>
            <a:cxnLst/>
            <a:rect l="l" t="t" r="r" b="b"/>
            <a:pathLst>
              <a:path w="64770" h="95250">
                <a:moveTo>
                  <a:pt x="29845" y="0"/>
                </a:moveTo>
                <a:lnTo>
                  <a:pt x="0" y="0"/>
                </a:lnTo>
                <a:lnTo>
                  <a:pt x="33655" y="95250"/>
                </a:lnTo>
                <a:lnTo>
                  <a:pt x="64770" y="95250"/>
                </a:lnTo>
                <a:lnTo>
                  <a:pt x="29845" y="0"/>
                </a:lnTo>
                <a:close/>
              </a:path>
            </a:pathLst>
          </a:custGeom>
          <a:solidFill>
            <a:srgbClr val="FFFFFF"/>
          </a:solidFill>
        </p:spPr>
        <p:txBody>
          <a:bodyPr wrap="square" lIns="0" tIns="0" rIns="0" bIns="0" rtlCol="0">
            <a:noAutofit/>
          </a:bodyPr>
          <a:lstStyle/>
          <a:p>
            <a:endParaRPr/>
          </a:p>
        </p:txBody>
      </p:sp>
      <p:sp>
        <p:nvSpPr>
          <p:cNvPr id="78" name="bk object 78"/>
          <p:cNvSpPr/>
          <p:nvPr/>
        </p:nvSpPr>
        <p:spPr>
          <a:xfrm>
            <a:off x="5645782" y="2542538"/>
            <a:ext cx="57150" cy="229235"/>
          </a:xfrm>
          <a:custGeom>
            <a:avLst/>
            <a:gdLst/>
            <a:ahLst/>
            <a:cxnLst/>
            <a:rect l="l" t="t" r="r" b="b"/>
            <a:pathLst>
              <a:path w="57150" h="229235">
                <a:moveTo>
                  <a:pt x="28575" y="0"/>
                </a:moveTo>
                <a:lnTo>
                  <a:pt x="0" y="0"/>
                </a:lnTo>
                <a:lnTo>
                  <a:pt x="0" y="229235"/>
                </a:lnTo>
                <a:lnTo>
                  <a:pt x="28575" y="229235"/>
                </a:lnTo>
                <a:lnTo>
                  <a:pt x="26034" y="43180"/>
                </a:lnTo>
                <a:lnTo>
                  <a:pt x="57150" y="43180"/>
                </a:lnTo>
                <a:lnTo>
                  <a:pt x="28575" y="0"/>
                </a:lnTo>
                <a:close/>
              </a:path>
            </a:pathLst>
          </a:custGeom>
          <a:solidFill>
            <a:srgbClr val="FFFFFF"/>
          </a:solidFill>
        </p:spPr>
        <p:txBody>
          <a:bodyPr wrap="square" lIns="0" tIns="0" rIns="0" bIns="0" rtlCol="0">
            <a:noAutofit/>
          </a:bodyPr>
          <a:lstStyle/>
          <a:p>
            <a:endParaRPr/>
          </a:p>
        </p:txBody>
      </p:sp>
      <p:sp>
        <p:nvSpPr>
          <p:cNvPr id="79" name="bk object 79"/>
          <p:cNvSpPr/>
          <p:nvPr/>
        </p:nvSpPr>
        <p:spPr>
          <a:xfrm>
            <a:off x="5671817" y="2585718"/>
            <a:ext cx="153035" cy="186054"/>
          </a:xfrm>
          <a:custGeom>
            <a:avLst/>
            <a:gdLst/>
            <a:ahLst/>
            <a:cxnLst/>
            <a:rect l="l" t="t" r="r" b="b"/>
            <a:pathLst>
              <a:path w="153035" h="186054">
                <a:moveTo>
                  <a:pt x="31114" y="0"/>
                </a:moveTo>
                <a:lnTo>
                  <a:pt x="0" y="0"/>
                </a:lnTo>
                <a:lnTo>
                  <a:pt x="125094" y="186055"/>
                </a:lnTo>
                <a:lnTo>
                  <a:pt x="153034" y="186055"/>
                </a:lnTo>
                <a:lnTo>
                  <a:pt x="153034" y="140335"/>
                </a:lnTo>
                <a:lnTo>
                  <a:pt x="126364" y="140335"/>
                </a:lnTo>
                <a:lnTo>
                  <a:pt x="31114" y="0"/>
                </a:lnTo>
                <a:close/>
              </a:path>
            </a:pathLst>
          </a:custGeom>
          <a:solidFill>
            <a:srgbClr val="FFFFFF"/>
          </a:solidFill>
        </p:spPr>
        <p:txBody>
          <a:bodyPr wrap="square" lIns="0" tIns="0" rIns="0" bIns="0" rtlCol="0">
            <a:noAutofit/>
          </a:bodyPr>
          <a:lstStyle/>
          <a:p>
            <a:endParaRPr/>
          </a:p>
        </p:txBody>
      </p:sp>
      <p:sp>
        <p:nvSpPr>
          <p:cNvPr id="80" name="bk object 80"/>
          <p:cNvSpPr/>
          <p:nvPr/>
        </p:nvSpPr>
        <p:spPr>
          <a:xfrm>
            <a:off x="5796912" y="2542538"/>
            <a:ext cx="27939" cy="183514"/>
          </a:xfrm>
          <a:custGeom>
            <a:avLst/>
            <a:gdLst/>
            <a:ahLst/>
            <a:cxnLst/>
            <a:rect l="l" t="t" r="r" b="b"/>
            <a:pathLst>
              <a:path w="27939" h="183514">
                <a:moveTo>
                  <a:pt x="27939" y="0"/>
                </a:moveTo>
                <a:lnTo>
                  <a:pt x="0" y="0"/>
                </a:lnTo>
                <a:lnTo>
                  <a:pt x="1269" y="183515"/>
                </a:lnTo>
                <a:lnTo>
                  <a:pt x="27939" y="183515"/>
                </a:lnTo>
                <a:lnTo>
                  <a:pt x="27939" y="0"/>
                </a:lnTo>
                <a:close/>
              </a:path>
            </a:pathLst>
          </a:custGeom>
          <a:solidFill>
            <a:srgbClr val="FFFFFF"/>
          </a:solidFill>
        </p:spPr>
        <p:txBody>
          <a:bodyPr wrap="square" lIns="0" tIns="0" rIns="0" bIns="0" rtlCol="0">
            <a:noAutofit/>
          </a:bodyPr>
          <a:lstStyle/>
          <a:p>
            <a:endParaRPr/>
          </a:p>
        </p:txBody>
      </p:sp>
      <p:sp>
        <p:nvSpPr>
          <p:cNvPr id="81" name="bk object 81"/>
          <p:cNvSpPr/>
          <p:nvPr/>
        </p:nvSpPr>
        <p:spPr>
          <a:xfrm>
            <a:off x="5921372" y="2542538"/>
            <a:ext cx="157479" cy="229235"/>
          </a:xfrm>
          <a:custGeom>
            <a:avLst/>
            <a:gdLst/>
            <a:ahLst/>
            <a:cxnLst/>
            <a:rect l="l" t="t" r="r" b="b"/>
            <a:pathLst>
              <a:path w="157479" h="229235">
                <a:moveTo>
                  <a:pt x="0" y="0"/>
                </a:moveTo>
                <a:lnTo>
                  <a:pt x="0" y="229235"/>
                </a:lnTo>
                <a:lnTo>
                  <a:pt x="80645" y="229235"/>
                </a:lnTo>
                <a:lnTo>
                  <a:pt x="123189" y="222250"/>
                </a:lnTo>
                <a:lnTo>
                  <a:pt x="155575" y="203200"/>
                </a:lnTo>
                <a:lnTo>
                  <a:pt x="31115" y="203200"/>
                </a:lnTo>
                <a:lnTo>
                  <a:pt x="31115" y="27305"/>
                </a:lnTo>
                <a:lnTo>
                  <a:pt x="157480" y="27305"/>
                </a:lnTo>
                <a:lnTo>
                  <a:pt x="156210" y="25400"/>
                </a:lnTo>
                <a:lnTo>
                  <a:pt x="121920" y="5080"/>
                </a:lnTo>
                <a:lnTo>
                  <a:pt x="84455" y="635"/>
                </a:lnTo>
                <a:lnTo>
                  <a:pt x="0" y="0"/>
                </a:lnTo>
                <a:close/>
              </a:path>
            </a:pathLst>
          </a:custGeom>
          <a:solidFill>
            <a:srgbClr val="FFFFFF"/>
          </a:solidFill>
        </p:spPr>
        <p:txBody>
          <a:bodyPr wrap="square" lIns="0" tIns="0" rIns="0" bIns="0" rtlCol="0">
            <a:noAutofit/>
          </a:bodyPr>
          <a:lstStyle/>
          <a:p>
            <a:endParaRPr/>
          </a:p>
        </p:txBody>
      </p:sp>
      <p:sp>
        <p:nvSpPr>
          <p:cNvPr id="82" name="bk object 82"/>
          <p:cNvSpPr/>
          <p:nvPr/>
        </p:nvSpPr>
        <p:spPr>
          <a:xfrm>
            <a:off x="5993127" y="2569843"/>
            <a:ext cx="116204" cy="175895"/>
          </a:xfrm>
          <a:custGeom>
            <a:avLst/>
            <a:gdLst/>
            <a:ahLst/>
            <a:cxnLst/>
            <a:rect l="l" t="t" r="r" b="b"/>
            <a:pathLst>
              <a:path w="116204" h="175895">
                <a:moveTo>
                  <a:pt x="85725" y="0"/>
                </a:moveTo>
                <a:lnTo>
                  <a:pt x="7619" y="0"/>
                </a:lnTo>
                <a:lnTo>
                  <a:pt x="46355" y="6985"/>
                </a:lnTo>
                <a:lnTo>
                  <a:pt x="76835" y="42545"/>
                </a:lnTo>
                <a:lnTo>
                  <a:pt x="83820" y="86360"/>
                </a:lnTo>
                <a:lnTo>
                  <a:pt x="84455" y="104139"/>
                </a:lnTo>
                <a:lnTo>
                  <a:pt x="81280" y="121285"/>
                </a:lnTo>
                <a:lnTo>
                  <a:pt x="64135" y="155575"/>
                </a:lnTo>
                <a:lnTo>
                  <a:pt x="26669" y="173990"/>
                </a:lnTo>
                <a:lnTo>
                  <a:pt x="0" y="175895"/>
                </a:lnTo>
                <a:lnTo>
                  <a:pt x="83820" y="175895"/>
                </a:lnTo>
                <a:lnTo>
                  <a:pt x="107314" y="142240"/>
                </a:lnTo>
                <a:lnTo>
                  <a:pt x="115570" y="103505"/>
                </a:lnTo>
                <a:lnTo>
                  <a:pt x="116205" y="84455"/>
                </a:lnTo>
                <a:lnTo>
                  <a:pt x="115570" y="75565"/>
                </a:lnTo>
                <a:lnTo>
                  <a:pt x="103505" y="25400"/>
                </a:lnTo>
                <a:lnTo>
                  <a:pt x="95250" y="11430"/>
                </a:lnTo>
                <a:lnTo>
                  <a:pt x="85725" y="0"/>
                </a:lnTo>
                <a:close/>
              </a:path>
            </a:pathLst>
          </a:custGeom>
          <a:solidFill>
            <a:srgbClr val="FFFFFF"/>
          </a:solidFill>
        </p:spPr>
        <p:txBody>
          <a:bodyPr wrap="square" lIns="0" tIns="0" rIns="0" bIns="0" rtlCol="0">
            <a:noAutofit/>
          </a:bodyPr>
          <a:lstStyle/>
          <a:p>
            <a:endParaRPr/>
          </a:p>
        </p:txBody>
      </p:sp>
      <p:sp>
        <p:nvSpPr>
          <p:cNvPr id="83" name="bk object 83"/>
          <p:cNvSpPr/>
          <p:nvPr/>
        </p:nvSpPr>
        <p:spPr>
          <a:xfrm>
            <a:off x="5076659" y="6622262"/>
            <a:ext cx="1296667" cy="649604"/>
          </a:xfrm>
          <a:prstGeom prst="rect">
            <a:avLst/>
          </a:prstGeom>
          <a:blipFill>
            <a:blip r:embed="rId5" cstate="print"/>
            <a:stretch>
              <a:fillRect/>
            </a:stretch>
          </a:blipFill>
        </p:spPr>
        <p:txBody>
          <a:bodyPr wrap="square" lIns="0" tIns="0" rIns="0" bIns="0" rtlCol="0">
            <a:noAutofit/>
          </a:bodyPr>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55330" y="340106"/>
            <a:ext cx="4947739" cy="478734"/>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1753382" y="1745000"/>
            <a:ext cx="6551635" cy="1930415"/>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no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t>4/15/2020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b="0" i="0" u="none"/>
      </a:lvl1pPr>
    </p:titleStyle>
    <p:bodyStyle>
      <a:lvl1pPr>
        <a:defRPr b="0" i="0" u="none"/>
      </a:lvl1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10.jpeg"/><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51.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 Id="rId9" Type="http://schemas.openxmlformats.org/officeDocument/2006/relationships/image" Target="../media/image11.jpeg"/></Relationships>
</file>

<file path=ppt/slides/_rels/slide52.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 Id="rId9" Type="http://schemas.openxmlformats.org/officeDocument/2006/relationships/image" Target="../media/image11.jpeg"/></Relationships>
</file>

<file path=ppt/slides/_rels/slide53.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hyperlink" Target="https://www.marylandsbdc.org/locations/northern-region/staff" TargetMode="External"/><Relationship Id="rId3" Type="http://schemas.openxmlformats.org/officeDocument/2006/relationships/image" Target="../media/image5.png"/><Relationship Id="rId7" Type="http://schemas.openxmlformats.org/officeDocument/2006/relationships/image" Target="../media/image2.jpg"/><Relationship Id="rId12" Type="http://schemas.openxmlformats.org/officeDocument/2006/relationships/hyperlink" Target="https://www.marylandsbdc.org/locations/corridor-region/staff"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jpeg"/><Relationship Id="rId5" Type="http://schemas.openxmlformats.org/officeDocument/2006/relationships/hyperlink" Target="https://www.marylandsbdc.org/locations/southern-region/staff" TargetMode="External"/><Relationship Id="rId10" Type="http://schemas.openxmlformats.org/officeDocument/2006/relationships/hyperlink" Target="http://www.marylandsbdc.org/" TargetMode="External"/><Relationship Id="rId4" Type="http://schemas.openxmlformats.org/officeDocument/2006/relationships/hyperlink" Target="https://www.marylandsbdc.org/locations/western-region/staff" TargetMode="External"/><Relationship Id="rId9" Type="http://schemas.openxmlformats.org/officeDocument/2006/relationships/image" Target="../media/image8.jpeg"/><Relationship Id="rId14" Type="http://schemas.openxmlformats.org/officeDocument/2006/relationships/hyperlink" Target="https://www.marylandsbdc.org/locations/eastern-region/staf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hyperlink" Target="http://www.marylandsbdc.org/" TargetMode="External"/><Relationship Id="rId3" Type="http://schemas.openxmlformats.org/officeDocument/2006/relationships/image" Target="../media/image5.png"/><Relationship Id="rId7"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2.jp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09" y="-67864"/>
            <a:ext cx="10255624" cy="7924800"/>
          </a:xfrm>
          <a:prstGeom prst="rect">
            <a:avLst/>
          </a:prstGeom>
        </p:spPr>
      </p:pic>
      <p:sp>
        <p:nvSpPr>
          <p:cNvPr id="7" name="TextBox 6"/>
          <p:cNvSpPr txBox="1"/>
          <p:nvPr/>
        </p:nvSpPr>
        <p:spPr>
          <a:xfrm>
            <a:off x="691103" y="4312356"/>
            <a:ext cx="8610600" cy="1200329"/>
          </a:xfrm>
          <a:prstGeom prst="rect">
            <a:avLst/>
          </a:prstGeom>
          <a:solidFill>
            <a:schemeClr val="bg1"/>
          </a:solidFill>
        </p:spPr>
        <p:txBody>
          <a:bodyPr wrap="square" rtlCol="0">
            <a:spAutoFit/>
          </a:bodyPr>
          <a:lstStyle/>
          <a:p>
            <a:pPr algn="ctr"/>
            <a:r>
              <a:rPr lang="en-US" sz="3600" b="1" dirty="0"/>
              <a:t>“The Counselor Is In”—Q&amp;A With </a:t>
            </a:r>
          </a:p>
          <a:p>
            <a:pPr algn="ctr"/>
            <a:r>
              <a:rPr lang="en-US" sz="3600" b="1" dirty="0"/>
              <a:t>Maryland SBDC Business Consultants</a:t>
            </a:r>
          </a:p>
        </p:txBody>
      </p:sp>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922519"/>
            <a:ext cx="8991600" cy="212090"/>
          </a:xfrm>
          <a:prstGeom prst="rect">
            <a:avLst/>
          </a:prstGeom>
        </p:spPr>
        <p:txBody>
          <a:bodyPr vert="horz" wrap="square" lIns="0" tIns="0" rIns="0" bIns="0" rtlCol="0">
            <a:noAutofit/>
          </a:bodyPr>
          <a:lstStyle/>
          <a:p>
            <a:pPr marL="12700"/>
            <a:endParaRPr sz="2000" b="1" dirty="0">
              <a:latin typeface="Arial"/>
              <a:cs typeface="Arial"/>
            </a:endParaRPr>
          </a:p>
        </p:txBody>
      </p:sp>
      <p:sp>
        <p:nvSpPr>
          <p:cNvPr id="49" name="object 2"/>
          <p:cNvSpPr/>
          <p:nvPr/>
        </p:nvSpPr>
        <p:spPr>
          <a:xfrm>
            <a:off x="5341828" y="6368309"/>
            <a:ext cx="704847" cy="613451"/>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3367717" y="6350894"/>
            <a:ext cx="1271897" cy="566414"/>
          </a:xfrm>
          <a:prstGeom prst="rect">
            <a:avLst/>
          </a:prstGeom>
          <a:blipFill>
            <a:blip r:embed="rId5" cstate="print"/>
            <a:stretch>
              <a:fillRect/>
            </a:stretch>
          </a:blipFill>
        </p:spPr>
        <p:txBody>
          <a:bodyPr wrap="square" lIns="0" tIns="0" rIns="0" bIns="0" rtlCol="0">
            <a:noAutofit/>
          </a:bodyPr>
          <a:lstStyle/>
          <a:p>
            <a:endParaRPr dirty="0"/>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59688" y="6368309"/>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801565" y="6250840"/>
            <a:ext cx="696607" cy="766522"/>
          </a:xfrm>
          <a:prstGeom prst="rect">
            <a:avLst/>
          </a:prstGeom>
        </p:spPr>
      </p:pic>
      <p:sp>
        <p:nvSpPr>
          <p:cNvPr id="35" name="object 35"/>
          <p:cNvSpPr txBox="1"/>
          <p:nvPr/>
        </p:nvSpPr>
        <p:spPr>
          <a:xfrm>
            <a:off x="609600" y="1938277"/>
            <a:ext cx="5257800" cy="4374135"/>
          </a:xfrm>
          <a:prstGeom prst="rect">
            <a:avLst/>
          </a:prstGeom>
        </p:spPr>
        <p:txBody>
          <a:bodyPr vert="horz" wrap="square" lIns="0" tIns="0" rIns="0" bIns="0" rtlCol="0">
            <a:noAutofit/>
          </a:bodyPr>
          <a:lstStyle/>
          <a:p>
            <a:pPr>
              <a:lnSpc>
                <a:spcPts val="1200"/>
              </a:lnSpc>
              <a:spcBef>
                <a:spcPts val="64"/>
              </a:spcBef>
            </a:pPr>
            <a:endParaRPr sz="1400" b="1" dirty="0"/>
          </a:p>
        </p:txBody>
      </p:sp>
      <p:sp>
        <p:nvSpPr>
          <p:cNvPr id="4" name="TextBox 3"/>
          <p:cNvSpPr txBox="1"/>
          <p:nvPr/>
        </p:nvSpPr>
        <p:spPr>
          <a:xfrm>
            <a:off x="582882" y="6547976"/>
            <a:ext cx="3149600" cy="369332"/>
          </a:xfrm>
          <a:prstGeom prst="rect">
            <a:avLst/>
          </a:prstGeom>
          <a:noFill/>
        </p:spPr>
        <p:txBody>
          <a:bodyPr wrap="square" rtlCol="0">
            <a:spAutoFit/>
          </a:bodyPr>
          <a:lstStyle/>
          <a:p>
            <a:r>
              <a:rPr lang="en-US" dirty="0">
                <a:hlinkClick r:id="rId8"/>
              </a:rPr>
              <a:t>www.marylandsbdc.org</a:t>
            </a:r>
            <a:r>
              <a:rPr lang="en-US" dirty="0"/>
              <a:t> </a:t>
            </a: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89714" y="1119276"/>
            <a:ext cx="3631371" cy="2686264"/>
          </a:xfrm>
          <a:prstGeom prst="rect">
            <a:avLst/>
          </a:prstGeom>
        </p:spPr>
      </p:pic>
    </p:spTree>
    <p:extLst>
      <p:ext uri="{BB962C8B-B14F-4D97-AF65-F5344CB8AC3E}">
        <p14:creationId xmlns:p14="http://schemas.microsoft.com/office/powerpoint/2010/main" val="3762306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8.1</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3200" b="1" dirty="0"/>
              <a:t>-I submitted an application to SBA.gov  and was given a log in but now it doesn’t work—what is happening</a:t>
            </a:r>
          </a:p>
          <a:p>
            <a:endParaRPr lang="en-US" sz="3200" b="1" dirty="0"/>
          </a:p>
          <a:p>
            <a:r>
              <a:rPr lang="en-US" sz="3200" b="1" dirty="0"/>
              <a:t>-I submitted an application for the 10,000 advance and was given a number, how do I check its status?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687897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8.2</a:t>
            </a:r>
          </a:p>
        </p:txBody>
      </p:sp>
      <p:sp>
        <p:nvSpPr>
          <p:cNvPr id="5" name="TextBox 4"/>
          <p:cNvSpPr txBox="1"/>
          <p:nvPr/>
        </p:nvSpPr>
        <p:spPr>
          <a:xfrm>
            <a:off x="990600" y="1883793"/>
            <a:ext cx="8077200" cy="3046988"/>
          </a:xfrm>
          <a:prstGeom prst="rect">
            <a:avLst/>
          </a:prstGeom>
          <a:noFill/>
        </p:spPr>
        <p:txBody>
          <a:bodyPr wrap="square" rtlCol="0">
            <a:spAutoFit/>
          </a:bodyPr>
          <a:lstStyle/>
          <a:p>
            <a:r>
              <a:rPr lang="en-US" sz="3200" b="1" dirty="0"/>
              <a:t>-I am unable to apply for a PPP with my primary bank Capital One because they haven’t gotten their act together yet. I submitted through a third party but am very nervous about them—</a:t>
            </a:r>
            <a:r>
              <a:rPr lang="en-US" sz="3200" b="1" dirty="0" err="1"/>
              <a:t>Fundera</a:t>
            </a:r>
            <a:r>
              <a:rPr lang="en-US" sz="3200" b="1" dirty="0"/>
              <a:t>? Was it a scam?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22424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9.1</a:t>
            </a:r>
          </a:p>
        </p:txBody>
      </p:sp>
      <p:sp>
        <p:nvSpPr>
          <p:cNvPr id="5" name="TextBox 4"/>
          <p:cNvSpPr txBox="1"/>
          <p:nvPr/>
        </p:nvSpPr>
        <p:spPr>
          <a:xfrm>
            <a:off x="990600" y="1883793"/>
            <a:ext cx="8077200" cy="3539430"/>
          </a:xfrm>
          <a:prstGeom prst="rect">
            <a:avLst/>
          </a:prstGeom>
          <a:noFill/>
        </p:spPr>
        <p:txBody>
          <a:bodyPr wrap="square" rtlCol="0">
            <a:spAutoFit/>
          </a:bodyPr>
          <a:lstStyle/>
          <a:p>
            <a:pPr marL="457200" indent="-457200">
              <a:buFontTx/>
              <a:buChar char="-"/>
            </a:pPr>
            <a:r>
              <a:rPr lang="en-US" sz="3200" b="1" dirty="0"/>
              <a:t>As a 100% owner how should we prepare if we get sick with the virus?</a:t>
            </a:r>
          </a:p>
          <a:p>
            <a:pPr marL="457200" indent="-457200">
              <a:buFontTx/>
              <a:buChar char="-"/>
            </a:pPr>
            <a:endParaRPr lang="en-US" sz="3200" b="1" dirty="0"/>
          </a:p>
          <a:p>
            <a:r>
              <a:rPr lang="en-US" sz="3200" b="1" dirty="0"/>
              <a:t>-I am apparently eligible for the Debt Relief Program. My payments are automatically deducted from my bank account. How is this program going to work?</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93611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9.2</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2800" b="1" dirty="0"/>
              <a:t>-When can we expect answers for the PPP plan. I have submitted my application.</a:t>
            </a:r>
          </a:p>
          <a:p>
            <a:endParaRPr lang="en-US" sz="2800" b="1" dirty="0"/>
          </a:p>
          <a:p>
            <a:r>
              <a:rPr lang="en-US" sz="2800" b="1" dirty="0"/>
              <a:t>-We are considered an essential business (Construction) but yet we are on our own to try and find PPE (masks, wipes and hand sanitizer). Why are we not considered priority when many of our job sites are finding Covid-19 cases on a regular basis?</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46207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10</a:t>
            </a:r>
          </a:p>
        </p:txBody>
      </p:sp>
      <p:sp>
        <p:nvSpPr>
          <p:cNvPr id="5" name="TextBox 4"/>
          <p:cNvSpPr txBox="1"/>
          <p:nvPr/>
        </p:nvSpPr>
        <p:spPr>
          <a:xfrm>
            <a:off x="990600" y="1883793"/>
            <a:ext cx="8077200" cy="3046988"/>
          </a:xfrm>
          <a:prstGeom prst="rect">
            <a:avLst/>
          </a:prstGeom>
          <a:noFill/>
        </p:spPr>
        <p:txBody>
          <a:bodyPr wrap="square" rtlCol="0">
            <a:spAutoFit/>
          </a:bodyPr>
          <a:lstStyle/>
          <a:p>
            <a:r>
              <a:rPr lang="en-US" sz="3200" b="1" dirty="0"/>
              <a:t>-When do I expect the response to EIDL advance $10,000 application, filed in April 1, 2020?</a:t>
            </a:r>
          </a:p>
          <a:p>
            <a:endParaRPr lang="en-US" sz="3200" b="1" dirty="0"/>
          </a:p>
          <a:p>
            <a:r>
              <a:rPr lang="en-US" sz="3200" b="1" dirty="0"/>
              <a:t>-Is it possible the PPP will run out of funds while my application has yet to process?</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065956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11.1</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3200" b="1" dirty="0"/>
              <a:t>-How will SBA determine eligibility for PPP loan forgiveness for self-employed people since they don’t have “payroll” and take Owner’s Draw instead? Will they look at the Balance sheet where that is recorded, or do we have to write ourselves a check so we have cancelled checks as our “receipt”/proof?</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991091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11.2</a:t>
            </a:r>
          </a:p>
        </p:txBody>
      </p:sp>
      <p:sp>
        <p:nvSpPr>
          <p:cNvPr id="5" name="TextBox 4"/>
          <p:cNvSpPr txBox="1"/>
          <p:nvPr/>
        </p:nvSpPr>
        <p:spPr>
          <a:xfrm>
            <a:off x="990600" y="1883793"/>
            <a:ext cx="8077200" cy="4031873"/>
          </a:xfrm>
          <a:prstGeom prst="rect">
            <a:avLst/>
          </a:prstGeom>
          <a:noFill/>
        </p:spPr>
        <p:txBody>
          <a:bodyPr wrap="square" rtlCol="0">
            <a:spAutoFit/>
          </a:bodyPr>
          <a:lstStyle/>
          <a:p>
            <a:r>
              <a:rPr lang="en-US" sz="3200" b="1" dirty="0"/>
              <a:t>-Will 1099s be considered part of payroll costs for businesses that use them to provide services to their customers? (i.e., a massage business has massage practitioners that are not employees but 1099 independent contractors)  -Different from 1099s that provide services to the business itself such as bookkeeping.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584121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12</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-For members of an LLC applying through the PPP, can quarterly distributions to members qualify as payroll?</a:t>
            </a:r>
          </a:p>
          <a:p>
            <a:endParaRPr lang="en-US" sz="2800" b="1" dirty="0"/>
          </a:p>
          <a:p>
            <a:r>
              <a:rPr lang="en-US" sz="2800" b="1" dirty="0"/>
              <a:t> -Is the EIDL application for my LLC linked to the PPP application or are they independent loans?</a:t>
            </a:r>
          </a:p>
          <a:p>
            <a:endParaRPr lang="en-US" sz="2800" b="1" dirty="0"/>
          </a:p>
          <a:p>
            <a:r>
              <a:rPr lang="en-US" sz="2800" b="1" dirty="0"/>
              <a:t> -Is the EIDL advance of $10,000 converted to a grant, if my PPP loan is rejected?</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078021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13</a:t>
            </a:r>
          </a:p>
        </p:txBody>
      </p:sp>
      <p:sp>
        <p:nvSpPr>
          <p:cNvPr id="5" name="TextBox 4"/>
          <p:cNvSpPr txBox="1"/>
          <p:nvPr/>
        </p:nvSpPr>
        <p:spPr>
          <a:xfrm>
            <a:off x="990600" y="1883793"/>
            <a:ext cx="8077200" cy="1569660"/>
          </a:xfrm>
          <a:prstGeom prst="rect">
            <a:avLst/>
          </a:prstGeom>
          <a:noFill/>
        </p:spPr>
        <p:txBody>
          <a:bodyPr wrap="square" rtlCol="0">
            <a:spAutoFit/>
          </a:bodyPr>
          <a:lstStyle/>
          <a:p>
            <a:r>
              <a:rPr lang="en-US" sz="3200" b="1"/>
              <a:t>-How do I go about filing for unemployment being self employed (I own a single member LLC fabricating marine enclosures)?</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735404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5149870" y="6780440"/>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3440426" y="6774253"/>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02835" y="6743572"/>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15167" y="6709237"/>
            <a:ext cx="696607" cy="766522"/>
          </a:xfrm>
          <a:prstGeom prst="rect">
            <a:avLst/>
          </a:prstGeom>
        </p:spPr>
      </p:pic>
      <p:sp>
        <p:nvSpPr>
          <p:cNvPr id="4" name="TextBox 3"/>
          <p:cNvSpPr txBox="1"/>
          <p:nvPr/>
        </p:nvSpPr>
        <p:spPr>
          <a:xfrm>
            <a:off x="1297293" y="1021706"/>
            <a:ext cx="8001000" cy="646331"/>
          </a:xfrm>
          <a:prstGeom prst="rect">
            <a:avLst/>
          </a:prstGeom>
          <a:noFill/>
        </p:spPr>
        <p:txBody>
          <a:bodyPr wrap="square" rtlCol="0">
            <a:spAutoFit/>
          </a:bodyPr>
          <a:lstStyle/>
          <a:p>
            <a:pPr algn="ctr"/>
            <a:r>
              <a:rPr lang="en-US" sz="3600" b="1" dirty="0"/>
              <a:t>Question 14</a:t>
            </a:r>
          </a:p>
        </p:txBody>
      </p:sp>
      <p:sp>
        <p:nvSpPr>
          <p:cNvPr id="5" name="TextBox 4"/>
          <p:cNvSpPr txBox="1"/>
          <p:nvPr/>
        </p:nvSpPr>
        <p:spPr>
          <a:xfrm>
            <a:off x="609599" y="1599035"/>
            <a:ext cx="8910305" cy="5262979"/>
          </a:xfrm>
          <a:prstGeom prst="rect">
            <a:avLst/>
          </a:prstGeom>
          <a:noFill/>
        </p:spPr>
        <p:txBody>
          <a:bodyPr wrap="square" rtlCol="0">
            <a:spAutoFit/>
          </a:bodyPr>
          <a:lstStyle/>
          <a:p>
            <a:r>
              <a:rPr lang="en-US" sz="2800" b="1" dirty="0"/>
              <a:t>-What if any programs are available for businesses such as dog clubs? These clubs pay high monthly rents/utilities (average &amp;8K per month) for their facilities, provide an important resource for the community, and are an important component within the pet industry. They fall between the "cracks" as most are "volunteer" based (class teachers do not receive a salary). The classes/events and dog trial fees these organizations gather provide for their expenses. With COVID-19 these clubs have completely shut down. Many will have to dissolve by July as their bank and Money Manager accounts will be exhausted. Are there ANY programs available other than these two?</a:t>
            </a:r>
            <a:endParaRPr lang="en-US" sz="3600" b="1" dirty="0">
              <a:effectLst/>
            </a:endParaRPr>
          </a:p>
        </p:txBody>
      </p:sp>
      <p:sp>
        <p:nvSpPr>
          <p:cNvPr id="2" name="Rectangle 1"/>
          <p:cNvSpPr/>
          <p:nvPr/>
        </p:nvSpPr>
        <p:spPr>
          <a:xfrm>
            <a:off x="549166" y="6943433"/>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63350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a:t>
            </a:r>
          </a:p>
        </p:txBody>
      </p:sp>
      <p:sp>
        <p:nvSpPr>
          <p:cNvPr id="5" name="TextBox 4"/>
          <p:cNvSpPr txBox="1"/>
          <p:nvPr/>
        </p:nvSpPr>
        <p:spPr>
          <a:xfrm>
            <a:off x="990600" y="1883793"/>
            <a:ext cx="8077200" cy="3354765"/>
          </a:xfrm>
          <a:prstGeom prst="rect">
            <a:avLst/>
          </a:prstGeom>
          <a:noFill/>
        </p:spPr>
        <p:txBody>
          <a:bodyPr wrap="square" rtlCol="0">
            <a:spAutoFit/>
          </a:bodyPr>
          <a:lstStyle/>
          <a:p>
            <a:r>
              <a:rPr lang="en-US" sz="2800" b="1" dirty="0"/>
              <a:t>-Does the PPP allow for only W2 employees or 1099 staff member only?</a:t>
            </a:r>
          </a:p>
          <a:p>
            <a:endParaRPr lang="en-US" sz="3600" b="1" dirty="0"/>
          </a:p>
          <a:p>
            <a:r>
              <a:rPr lang="en-US" sz="2800" b="1" dirty="0"/>
              <a:t>-Is there a new program coming out for 1099 only?</a:t>
            </a:r>
          </a:p>
          <a:p>
            <a:endParaRPr lang="en-US" sz="3600" b="1" dirty="0"/>
          </a:p>
          <a:p>
            <a:r>
              <a:rPr lang="en-US" sz="2800" b="1" dirty="0"/>
              <a:t>-My company only uses 1099 staff and I need to know the best vehicle to apply for.</a:t>
            </a:r>
            <a:endParaRPr lang="en-US" sz="36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748685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15</a:t>
            </a:r>
          </a:p>
        </p:txBody>
      </p:sp>
      <p:sp>
        <p:nvSpPr>
          <p:cNvPr id="5" name="TextBox 4"/>
          <p:cNvSpPr txBox="1"/>
          <p:nvPr/>
        </p:nvSpPr>
        <p:spPr>
          <a:xfrm>
            <a:off x="990600" y="1883793"/>
            <a:ext cx="8077200" cy="3046988"/>
          </a:xfrm>
          <a:prstGeom prst="rect">
            <a:avLst/>
          </a:prstGeom>
          <a:noFill/>
        </p:spPr>
        <p:txBody>
          <a:bodyPr wrap="square" rtlCol="0">
            <a:spAutoFit/>
          </a:bodyPr>
          <a:lstStyle/>
          <a:p>
            <a:r>
              <a:rPr lang="en-US" sz="3200" b="1" dirty="0"/>
              <a:t>-Are all programs offered as low interest that must be repaid ? These all apply to payroll, utilities, and mortgages.</a:t>
            </a:r>
          </a:p>
          <a:p>
            <a:endParaRPr lang="en-US" sz="3200" b="1" dirty="0"/>
          </a:p>
          <a:p>
            <a:r>
              <a:rPr lang="en-US" sz="3200" b="1" dirty="0"/>
              <a:t>-Anything for inventory that will be lost because of spoilage and past due dates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6252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16</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-Approximately how long after filing should I expect before I receive correspondence about the SBA grant and loan money applications I filed? </a:t>
            </a:r>
          </a:p>
          <a:p>
            <a:endParaRPr lang="en-US" sz="2800" b="1" dirty="0"/>
          </a:p>
          <a:p>
            <a:r>
              <a:rPr lang="en-US" sz="2800" b="1" dirty="0"/>
              <a:t>-At this time I have applied for the federal SBA loan, federal grant, State grant, </a:t>
            </a:r>
            <a:r>
              <a:rPr lang="en-US" sz="2800" b="1" dirty="0" err="1"/>
              <a:t>Truist</a:t>
            </a:r>
            <a:r>
              <a:rPr lang="en-US" sz="2800" b="1" dirty="0"/>
              <a:t>-NCIF grant, and I have submitted my loan application to my local participating credit union for the PPP. Are there grants available other than these listed?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041441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17</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2800" b="1" dirty="0"/>
              <a:t>-What are the allowable documents to support payroll expense for SBA PPP loan (e.g. IRS form 940, 941, 944)? Have not seen any clear definition or even a recommendation from lender (SunTrust) or SBA.</a:t>
            </a:r>
          </a:p>
          <a:p>
            <a:endParaRPr lang="en-US" sz="2800" b="1" dirty="0"/>
          </a:p>
          <a:p>
            <a:r>
              <a:rPr lang="en-US" sz="2800" b="1" dirty="0"/>
              <a:t>-Are AFLAC or other disability policies allowable expenses for SBA PPP loan under the group health care benefits? Dental?</a:t>
            </a:r>
          </a:p>
        </p:txBody>
      </p:sp>
      <p:sp>
        <p:nvSpPr>
          <p:cNvPr id="2" name="Rectangle 1"/>
          <p:cNvSpPr/>
          <p:nvPr/>
        </p:nvSpPr>
        <p:spPr>
          <a:xfrm>
            <a:off x="538495" y="6355601"/>
            <a:ext cx="2466188" cy="369332"/>
          </a:xfrm>
          <a:prstGeom prst="rect">
            <a:avLst/>
          </a:prstGeom>
        </p:spPr>
        <p:txBody>
          <a:bodyPr wrap="none">
            <a:spAutoFit/>
          </a:bodyPr>
          <a:lstStyle/>
          <a:p>
            <a:r>
              <a:rPr lang="en-US" b="1" dirty="0"/>
              <a:t>www.marylandsbdc.org</a:t>
            </a:r>
          </a:p>
        </p:txBody>
      </p:sp>
    </p:spTree>
    <p:extLst>
      <p:ext uri="{BB962C8B-B14F-4D97-AF65-F5344CB8AC3E}">
        <p14:creationId xmlns:p14="http://schemas.microsoft.com/office/powerpoint/2010/main" val="3326317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18</a:t>
            </a:r>
          </a:p>
        </p:txBody>
      </p:sp>
      <p:sp>
        <p:nvSpPr>
          <p:cNvPr id="5" name="TextBox 4"/>
          <p:cNvSpPr txBox="1"/>
          <p:nvPr/>
        </p:nvSpPr>
        <p:spPr>
          <a:xfrm>
            <a:off x="990600" y="1883793"/>
            <a:ext cx="8077200" cy="2062103"/>
          </a:xfrm>
          <a:prstGeom prst="rect">
            <a:avLst/>
          </a:prstGeom>
          <a:noFill/>
        </p:spPr>
        <p:txBody>
          <a:bodyPr wrap="square" rtlCol="0">
            <a:spAutoFit/>
          </a:bodyPr>
          <a:lstStyle/>
          <a:p>
            <a:r>
              <a:rPr lang="en-US" sz="3200" b="1"/>
              <a:t>- For me, it is most difficult to determine which programs are available to self-employed/contractors.   Can you please advise? </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29916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19</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-My question does not pertain to the current aid programs but more so the ones to possibly come. I have been speaking with several businesses, across several industries, and they all have similar concerns around what is being done to hold insurance companies accountable. Is there any talk about legislators addressing this issue? It sounds like the majority, or even all, insurance companies are deflecting this "Act of God."</a:t>
            </a:r>
            <a:endParaRPr lang="en-US" sz="36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136057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20.1</a:t>
            </a:r>
          </a:p>
        </p:txBody>
      </p:sp>
      <p:sp>
        <p:nvSpPr>
          <p:cNvPr id="5" name="TextBox 4"/>
          <p:cNvSpPr txBox="1"/>
          <p:nvPr/>
        </p:nvSpPr>
        <p:spPr>
          <a:xfrm>
            <a:off x="990600" y="1778569"/>
            <a:ext cx="8077200" cy="4524315"/>
          </a:xfrm>
          <a:prstGeom prst="rect">
            <a:avLst/>
          </a:prstGeom>
          <a:noFill/>
        </p:spPr>
        <p:txBody>
          <a:bodyPr wrap="square" rtlCol="0">
            <a:spAutoFit/>
          </a:bodyPr>
          <a:lstStyle/>
          <a:p>
            <a:r>
              <a:rPr lang="en-US" sz="3200" b="1" dirty="0"/>
              <a:t>-Can Solopreneurs apply for CARES?</a:t>
            </a:r>
          </a:p>
          <a:p>
            <a:endParaRPr lang="en-US" sz="3200" b="1" dirty="0"/>
          </a:p>
          <a:p>
            <a:r>
              <a:rPr lang="en-US" sz="3200" b="1" dirty="0"/>
              <a:t>-What if I apply for both CARES and EIDL?  What happens to the $10k from SBA that is the “forgiven” amount?</a:t>
            </a:r>
          </a:p>
          <a:p>
            <a:endParaRPr lang="en-US" sz="3200" b="1" dirty="0"/>
          </a:p>
          <a:p>
            <a:r>
              <a:rPr lang="en-US" sz="3200" b="1" dirty="0"/>
              <a:t>-I heard about a new rule about $1000 per employee up to $10k.  To what program is that about?</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25592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20.2</a:t>
            </a:r>
          </a:p>
        </p:txBody>
      </p:sp>
      <p:sp>
        <p:nvSpPr>
          <p:cNvPr id="5" name="TextBox 4"/>
          <p:cNvSpPr txBox="1"/>
          <p:nvPr/>
        </p:nvSpPr>
        <p:spPr>
          <a:xfrm>
            <a:off x="990600" y="1883793"/>
            <a:ext cx="8077200" cy="1569660"/>
          </a:xfrm>
          <a:prstGeom prst="rect">
            <a:avLst/>
          </a:prstGeom>
          <a:noFill/>
        </p:spPr>
        <p:txBody>
          <a:bodyPr wrap="square" rtlCol="0">
            <a:spAutoFit/>
          </a:bodyPr>
          <a:lstStyle/>
          <a:p>
            <a:r>
              <a:rPr lang="en-US" sz="3200" b="1" dirty="0"/>
              <a:t>-Any updates on entrepreneurs or sole practitioners applying for unemployment?  I tried and it was still not available to apply.</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274711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21</a:t>
            </a:r>
          </a:p>
        </p:txBody>
      </p:sp>
      <p:sp>
        <p:nvSpPr>
          <p:cNvPr id="5" name="TextBox 4"/>
          <p:cNvSpPr txBox="1"/>
          <p:nvPr/>
        </p:nvSpPr>
        <p:spPr>
          <a:xfrm>
            <a:off x="990600" y="1883793"/>
            <a:ext cx="8077200" cy="1569660"/>
          </a:xfrm>
          <a:prstGeom prst="rect">
            <a:avLst/>
          </a:prstGeom>
          <a:noFill/>
        </p:spPr>
        <p:txBody>
          <a:bodyPr wrap="square" rtlCol="0">
            <a:spAutoFit/>
          </a:bodyPr>
          <a:lstStyle/>
          <a:p>
            <a:r>
              <a:rPr lang="en-US" sz="3200" b="1"/>
              <a:t>-Does anyone know when money might be deposited into our bank accounts from the EIDL?</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674460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22</a:t>
            </a:r>
          </a:p>
        </p:txBody>
      </p:sp>
      <p:sp>
        <p:nvSpPr>
          <p:cNvPr id="5" name="TextBox 4"/>
          <p:cNvSpPr txBox="1"/>
          <p:nvPr/>
        </p:nvSpPr>
        <p:spPr>
          <a:xfrm>
            <a:off x="990600" y="1676400"/>
            <a:ext cx="8077200" cy="4832092"/>
          </a:xfrm>
          <a:prstGeom prst="rect">
            <a:avLst/>
          </a:prstGeom>
          <a:noFill/>
        </p:spPr>
        <p:txBody>
          <a:bodyPr wrap="square" rtlCol="0">
            <a:spAutoFit/>
          </a:bodyPr>
          <a:lstStyle/>
          <a:p>
            <a:r>
              <a:rPr lang="en-US" sz="2800" b="1" dirty="0"/>
              <a:t>- I really don't completely understand the "loan converted to grant" program for small business.  So I apply for a loan for salaries, rent, utilities?  I make this loan application with a local bank?  Are they making the loan based on my credit score or some other requirements?  They approve or disapprove or run out of money and I start all over again?  And then the loan is forgiven?  Do I have to file additional paperwork? How do I document all this?   But I must reopen, right?  How does that work?  What is the time frame for reopening?</a:t>
            </a:r>
          </a:p>
        </p:txBody>
      </p:sp>
      <p:sp>
        <p:nvSpPr>
          <p:cNvPr id="2" name="Rectangle 1"/>
          <p:cNvSpPr/>
          <p:nvPr/>
        </p:nvSpPr>
        <p:spPr>
          <a:xfrm>
            <a:off x="538495" y="6355601"/>
            <a:ext cx="2466188" cy="369332"/>
          </a:xfrm>
          <a:prstGeom prst="rect">
            <a:avLst/>
          </a:prstGeom>
        </p:spPr>
        <p:txBody>
          <a:bodyPr wrap="none">
            <a:spAutoFit/>
          </a:bodyPr>
          <a:lstStyle/>
          <a:p>
            <a:r>
              <a:rPr lang="en-US" b="1" dirty="0"/>
              <a:t>www.marylandsbdc.org</a:t>
            </a:r>
          </a:p>
        </p:txBody>
      </p:sp>
    </p:spTree>
    <p:extLst>
      <p:ext uri="{BB962C8B-B14F-4D97-AF65-F5344CB8AC3E}">
        <p14:creationId xmlns:p14="http://schemas.microsoft.com/office/powerpoint/2010/main" val="1945121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22</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-I work the business along with a part-time employee and a partner.  The employee is on social security and could only work for a few hours a week so as not to jeopardize his benefits.  Should I file for payroll protection for him?  </a:t>
            </a:r>
          </a:p>
          <a:p>
            <a:endParaRPr lang="en-US" sz="2800" b="1" dirty="0"/>
          </a:p>
          <a:p>
            <a:r>
              <a:rPr lang="en-US" sz="2800" b="1" dirty="0"/>
              <a:t>-I have current debt of $15K for inventory, do any of the loans or grants help with these payments to the suppliers/vendors and credit cards?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694500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-I have created a </a:t>
            </a:r>
            <a:r>
              <a:rPr lang="en-US" sz="2800" b="1" dirty="0" err="1"/>
              <a:t>OneStop</a:t>
            </a:r>
            <a:r>
              <a:rPr lang="en-US" sz="2800" b="1" dirty="0"/>
              <a:t> account and it doesn't show the application I submitted. How can I verify this application?</a:t>
            </a:r>
          </a:p>
          <a:p>
            <a:pPr marL="457200" indent="-457200">
              <a:buFontTx/>
              <a:buChar char="-"/>
            </a:pPr>
            <a:endParaRPr lang="en-US" sz="2800" b="1" dirty="0"/>
          </a:p>
          <a:p>
            <a:r>
              <a:rPr lang="en-US" sz="2800" b="1" dirty="0"/>
              <a:t>-I'm trying to find out if additional documentation is needed for my application.</a:t>
            </a:r>
          </a:p>
          <a:p>
            <a:pPr marL="457200" indent="-457200">
              <a:buFontTx/>
              <a:buChar char="-"/>
            </a:pPr>
            <a:endParaRPr lang="en-US" sz="2800" b="1" dirty="0"/>
          </a:p>
          <a:p>
            <a:r>
              <a:rPr lang="en-US" sz="2800" b="1" dirty="0"/>
              <a:t>-I also wanted to ask if I should use </a:t>
            </a:r>
            <a:r>
              <a:rPr lang="en-US" sz="2800" b="1" dirty="0" err="1"/>
              <a:t>OneStop</a:t>
            </a:r>
            <a:r>
              <a:rPr lang="en-US" sz="2800" b="1" dirty="0"/>
              <a:t> for insurance of my company?</a:t>
            </a:r>
          </a:p>
        </p:txBody>
      </p:sp>
      <p:sp>
        <p:nvSpPr>
          <p:cNvPr id="2" name="Rectangle 1"/>
          <p:cNvSpPr/>
          <p:nvPr/>
        </p:nvSpPr>
        <p:spPr>
          <a:xfrm>
            <a:off x="538495" y="6355601"/>
            <a:ext cx="2521781"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97735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23</a:t>
            </a:r>
          </a:p>
        </p:txBody>
      </p:sp>
      <p:sp>
        <p:nvSpPr>
          <p:cNvPr id="5" name="TextBox 4"/>
          <p:cNvSpPr txBox="1"/>
          <p:nvPr/>
        </p:nvSpPr>
        <p:spPr>
          <a:xfrm>
            <a:off x="990600" y="1883793"/>
            <a:ext cx="8077200" cy="3046988"/>
          </a:xfrm>
          <a:prstGeom prst="rect">
            <a:avLst/>
          </a:prstGeom>
          <a:noFill/>
        </p:spPr>
        <p:txBody>
          <a:bodyPr wrap="square" rtlCol="0">
            <a:spAutoFit/>
          </a:bodyPr>
          <a:lstStyle/>
          <a:p>
            <a:r>
              <a:rPr lang="en-US" sz="3200" b="1" dirty="0"/>
              <a:t>-New startup: can PPP or CARES loan be used to hired employees 1099 employees to start?</a:t>
            </a:r>
          </a:p>
          <a:p>
            <a:r>
              <a:rPr lang="en-US" sz="3200" b="1" dirty="0"/>
              <a:t>-New startup: can PPP or CARES loan be used to purchase real estate for office use only?</a:t>
            </a:r>
          </a:p>
          <a:p>
            <a:r>
              <a:rPr lang="en-US" sz="3200" b="1" dirty="0"/>
              <a:t>-Can PPP or CARES loan be used to purchase office equipment?</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509924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24</a:t>
            </a:r>
          </a:p>
        </p:txBody>
      </p:sp>
      <p:sp>
        <p:nvSpPr>
          <p:cNvPr id="5" name="TextBox 4"/>
          <p:cNvSpPr txBox="1"/>
          <p:nvPr/>
        </p:nvSpPr>
        <p:spPr>
          <a:xfrm>
            <a:off x="990600" y="1883793"/>
            <a:ext cx="8077200" cy="4401205"/>
          </a:xfrm>
          <a:prstGeom prst="rect">
            <a:avLst/>
          </a:prstGeom>
          <a:noFill/>
        </p:spPr>
        <p:txBody>
          <a:bodyPr wrap="square" rtlCol="0">
            <a:spAutoFit/>
          </a:bodyPr>
          <a:lstStyle/>
          <a:p>
            <a:r>
              <a:rPr lang="en-US" sz="2800" b="1" dirty="0"/>
              <a:t> -I applied for SBA disaster Loan Assistance, what does that qualify me for, 10K? </a:t>
            </a:r>
          </a:p>
          <a:p>
            <a:pPr marL="457200" indent="-457200">
              <a:buFontTx/>
              <a:buChar char="-"/>
            </a:pPr>
            <a:endParaRPr lang="en-US" sz="2800" b="1" dirty="0"/>
          </a:p>
          <a:p>
            <a:r>
              <a:rPr lang="en-US" sz="2800" b="1" dirty="0"/>
              <a:t> -As a startup Entrepreneur what other funding opportunities do I qualify for? I am in the Pre FDA process so not making any money right now just spending it.</a:t>
            </a:r>
          </a:p>
          <a:p>
            <a:endParaRPr lang="en-US" sz="2800" b="1" dirty="0"/>
          </a:p>
          <a:p>
            <a:r>
              <a:rPr lang="en-US" sz="2800" b="1" dirty="0"/>
              <a:t> -What is the Website that I need to go to for applying?</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913180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5615754" y="6537361"/>
            <a:ext cx="704847" cy="695319"/>
          </a:xfrm>
          <a:prstGeom prst="rect">
            <a:avLst/>
          </a:prstGeom>
          <a:blipFill>
            <a:blip r:embed="rId4" cstate="print"/>
            <a:stretch>
              <a:fillRect/>
            </a:stretch>
          </a:blipFill>
        </p:spPr>
        <p:txBody>
          <a:bodyPr wrap="square" lIns="0" tIns="0" rIns="0" bIns="0" rtlCol="0">
            <a:noAutofit/>
          </a:bodyPr>
          <a:lstStyle/>
          <a:p>
            <a:endParaRPr dirty="0"/>
          </a:p>
        </p:txBody>
      </p:sp>
      <p:sp>
        <p:nvSpPr>
          <p:cNvPr id="52" name="object 53"/>
          <p:cNvSpPr/>
          <p:nvPr/>
        </p:nvSpPr>
        <p:spPr>
          <a:xfrm>
            <a:off x="3911890" y="6615611"/>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00854" y="6626969"/>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78459" y="6511540"/>
            <a:ext cx="696607" cy="766522"/>
          </a:xfrm>
          <a:prstGeom prst="rect">
            <a:avLst/>
          </a:prstGeom>
        </p:spPr>
      </p:pic>
      <p:sp>
        <p:nvSpPr>
          <p:cNvPr id="4" name="TextBox 3"/>
          <p:cNvSpPr txBox="1"/>
          <p:nvPr/>
        </p:nvSpPr>
        <p:spPr>
          <a:xfrm>
            <a:off x="1295400" y="1028123"/>
            <a:ext cx="8001000" cy="646331"/>
          </a:xfrm>
          <a:prstGeom prst="rect">
            <a:avLst/>
          </a:prstGeom>
          <a:noFill/>
        </p:spPr>
        <p:txBody>
          <a:bodyPr wrap="square" rtlCol="0">
            <a:spAutoFit/>
          </a:bodyPr>
          <a:lstStyle/>
          <a:p>
            <a:pPr algn="ctr"/>
            <a:r>
              <a:rPr lang="en-US" sz="3600" b="1" dirty="0"/>
              <a:t>Question 25</a:t>
            </a:r>
          </a:p>
        </p:txBody>
      </p:sp>
      <p:sp>
        <p:nvSpPr>
          <p:cNvPr id="5" name="TextBox 4"/>
          <p:cNvSpPr txBox="1"/>
          <p:nvPr/>
        </p:nvSpPr>
        <p:spPr>
          <a:xfrm>
            <a:off x="929922" y="1548067"/>
            <a:ext cx="8077200" cy="5262979"/>
          </a:xfrm>
          <a:prstGeom prst="rect">
            <a:avLst/>
          </a:prstGeom>
          <a:noFill/>
        </p:spPr>
        <p:txBody>
          <a:bodyPr wrap="square" rtlCol="0">
            <a:spAutoFit/>
          </a:bodyPr>
          <a:lstStyle/>
          <a:p>
            <a:r>
              <a:rPr lang="en-US" sz="2800" b="1" dirty="0"/>
              <a:t>-How are the SBA COVID-19 Economic Injury Disaster loans determined?</a:t>
            </a:r>
          </a:p>
          <a:p>
            <a:endParaRPr lang="en-US" sz="2800" b="1" dirty="0"/>
          </a:p>
          <a:p>
            <a:r>
              <a:rPr lang="en-US" sz="2800" b="1" dirty="0"/>
              <a:t>-When will funding for the $10,000 advance through the SBA become available?</a:t>
            </a:r>
          </a:p>
          <a:p>
            <a:endParaRPr lang="en-US" sz="2800" b="1" dirty="0"/>
          </a:p>
          <a:p>
            <a:r>
              <a:rPr lang="en-US" sz="2800" b="1" dirty="0"/>
              <a:t>-Can you obtain a PPP loan and the SBA Disaster Relief loan?  </a:t>
            </a:r>
          </a:p>
          <a:p>
            <a:endParaRPr lang="en-US" sz="2800" b="1" dirty="0"/>
          </a:p>
          <a:p>
            <a:r>
              <a:rPr lang="en-US" sz="2800" b="1" dirty="0"/>
              <a:t>-How does that affect the Employer Tax Credit and other programs available now and in the future through the stimulus?</a:t>
            </a:r>
          </a:p>
        </p:txBody>
      </p:sp>
      <p:sp>
        <p:nvSpPr>
          <p:cNvPr id="2" name="Rectangle 1"/>
          <p:cNvSpPr/>
          <p:nvPr/>
        </p:nvSpPr>
        <p:spPr>
          <a:xfrm>
            <a:off x="661630" y="6739356"/>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748864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26.1</a:t>
            </a:r>
          </a:p>
        </p:txBody>
      </p:sp>
      <p:sp>
        <p:nvSpPr>
          <p:cNvPr id="5" name="TextBox 4"/>
          <p:cNvSpPr txBox="1"/>
          <p:nvPr/>
        </p:nvSpPr>
        <p:spPr>
          <a:xfrm>
            <a:off x="990600" y="1883793"/>
            <a:ext cx="8077200" cy="2246769"/>
          </a:xfrm>
          <a:prstGeom prst="rect">
            <a:avLst/>
          </a:prstGeom>
          <a:noFill/>
        </p:spPr>
        <p:txBody>
          <a:bodyPr wrap="square" rtlCol="0">
            <a:spAutoFit/>
          </a:bodyPr>
          <a:lstStyle/>
          <a:p>
            <a:r>
              <a:rPr lang="en-US" sz="2800" b="1" dirty="0"/>
              <a:t>-If I receive approval for the PPP SBA loan on the 17th of April but I am still mandated by the government to stay closed. Does the 8 weeks start as soon as I receive the money from the loan or as soon as I open and can call back my employees?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078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12574" y="1226187"/>
            <a:ext cx="8001000" cy="646331"/>
          </a:xfrm>
          <a:prstGeom prst="rect">
            <a:avLst/>
          </a:prstGeom>
          <a:noFill/>
        </p:spPr>
        <p:txBody>
          <a:bodyPr wrap="square" rtlCol="0">
            <a:spAutoFit/>
          </a:bodyPr>
          <a:lstStyle/>
          <a:p>
            <a:pPr algn="ctr"/>
            <a:r>
              <a:rPr lang="en-US" sz="3600" b="1" dirty="0"/>
              <a:t>Question 26.2</a:t>
            </a:r>
          </a:p>
        </p:txBody>
      </p:sp>
      <p:sp>
        <p:nvSpPr>
          <p:cNvPr id="5" name="TextBox 4"/>
          <p:cNvSpPr txBox="1"/>
          <p:nvPr/>
        </p:nvSpPr>
        <p:spPr>
          <a:xfrm>
            <a:off x="997226" y="2034930"/>
            <a:ext cx="8216348" cy="3539430"/>
          </a:xfrm>
          <a:prstGeom prst="rect">
            <a:avLst/>
          </a:prstGeom>
          <a:noFill/>
        </p:spPr>
        <p:txBody>
          <a:bodyPr wrap="square" rtlCol="0">
            <a:spAutoFit/>
          </a:bodyPr>
          <a:lstStyle/>
          <a:p>
            <a:r>
              <a:rPr lang="en-US" sz="2800" b="1" dirty="0"/>
              <a:t>-Some businesses are totally shut down with no form of income others are still open and have some income. Is this a factor for consideration when the different grants are being distributed? For Example, Frederick city micro-grant gave out 100,000 to 40 local businesses, but there were pictures of them giving the checks to businesses that are open. </a:t>
            </a:r>
          </a:p>
          <a:p>
            <a:endParaRPr lang="en-US" sz="2800" b="1" dirty="0"/>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864948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26.3</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-I have applied for every possible help available. Frederick city grant, I got nothing. Maryland State grant, I got nothing. Unemployment for everyone in our household, to date I got nothing. But we still have to pay 941 taxes, A&amp;A taxes and others and that is what is draining us. If we have no income why haven't all taxes been moved to a date in the future? Today is the 9th of April and on the 15th after I pay our taxes our business bank account will be empty.</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045459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26.4</a:t>
            </a:r>
          </a:p>
        </p:txBody>
      </p:sp>
      <p:sp>
        <p:nvSpPr>
          <p:cNvPr id="5" name="TextBox 4"/>
          <p:cNvSpPr txBox="1"/>
          <p:nvPr/>
        </p:nvSpPr>
        <p:spPr>
          <a:xfrm>
            <a:off x="990600" y="1883793"/>
            <a:ext cx="8077200" cy="1384995"/>
          </a:xfrm>
          <a:prstGeom prst="rect">
            <a:avLst/>
          </a:prstGeom>
          <a:noFill/>
        </p:spPr>
        <p:txBody>
          <a:bodyPr wrap="square" rtlCol="0">
            <a:spAutoFit/>
          </a:bodyPr>
          <a:lstStyle/>
          <a:p>
            <a:r>
              <a:rPr lang="en-US" sz="2800" b="1" dirty="0"/>
              <a:t>-The amount of forgiveness of a PPP loan depends on the borrower’s payroll costs over an eight-week period--when does that eight-week period begin?</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093855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27</a:t>
            </a:r>
          </a:p>
        </p:txBody>
      </p:sp>
      <p:sp>
        <p:nvSpPr>
          <p:cNvPr id="5" name="TextBox 4"/>
          <p:cNvSpPr txBox="1"/>
          <p:nvPr/>
        </p:nvSpPr>
        <p:spPr>
          <a:xfrm>
            <a:off x="990600" y="1883793"/>
            <a:ext cx="8077200" cy="4401205"/>
          </a:xfrm>
          <a:prstGeom prst="rect">
            <a:avLst/>
          </a:prstGeom>
          <a:noFill/>
        </p:spPr>
        <p:txBody>
          <a:bodyPr wrap="square" rtlCol="0">
            <a:spAutoFit/>
          </a:bodyPr>
          <a:lstStyle/>
          <a:p>
            <a:r>
              <a:rPr lang="en-US" sz="2800" b="1" dirty="0"/>
              <a:t>-As an LLC with only an owner, no employees, how do I fill out the EIDL application accurately.</a:t>
            </a:r>
          </a:p>
          <a:p>
            <a:endParaRPr lang="en-US" sz="2800" b="1" dirty="0"/>
          </a:p>
          <a:p>
            <a:r>
              <a:rPr lang="en-US" sz="2800" b="1" dirty="0"/>
              <a:t>-Can the owner of an LLC collect unemployment during the unusual economic conditions of the COVID-19 pandemic?</a:t>
            </a:r>
          </a:p>
          <a:p>
            <a:endParaRPr lang="en-US" sz="2800" b="1" dirty="0"/>
          </a:p>
          <a:p>
            <a:r>
              <a:rPr lang="en-US" sz="2800" b="1" dirty="0"/>
              <a:t>-For FY20 taxes, what new types of COVID-19 related expenses will be deducted from the gross profits? (Home office and other encumbrances)</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629882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28</a:t>
            </a:r>
          </a:p>
        </p:txBody>
      </p:sp>
      <p:sp>
        <p:nvSpPr>
          <p:cNvPr id="5" name="TextBox 4"/>
          <p:cNvSpPr txBox="1"/>
          <p:nvPr/>
        </p:nvSpPr>
        <p:spPr>
          <a:xfrm>
            <a:off x="990600" y="1883793"/>
            <a:ext cx="8077200" cy="2554545"/>
          </a:xfrm>
          <a:prstGeom prst="rect">
            <a:avLst/>
          </a:prstGeom>
          <a:noFill/>
        </p:spPr>
        <p:txBody>
          <a:bodyPr wrap="square" rtlCol="0">
            <a:spAutoFit/>
          </a:bodyPr>
          <a:lstStyle/>
          <a:p>
            <a:r>
              <a:rPr lang="en-US" sz="3200" b="1"/>
              <a:t>- looking for any type of funds forgiven to get through this crisis, I am considered an essential business but the jobs are not coming at all, no one is on the road or spending right now </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334968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29</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2800" b="1" dirty="0"/>
              <a:t>- 2019 finished the third year of my business, I don't yet have payroll and have not filed 2019 taxes. I also did not submit 1099.  While my revenue increased just over 100%, I finished the year struggling with debt from the first 2 years. I expected 2020 to be a great year and be able to start payroll. Of course now I have no income. Is there assistance available for me?</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70872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a:t>
            </a:r>
          </a:p>
        </p:txBody>
      </p:sp>
      <p:sp>
        <p:nvSpPr>
          <p:cNvPr id="5" name="TextBox 4"/>
          <p:cNvSpPr txBox="1"/>
          <p:nvPr/>
        </p:nvSpPr>
        <p:spPr>
          <a:xfrm>
            <a:off x="990600" y="1883793"/>
            <a:ext cx="8077200" cy="2062103"/>
          </a:xfrm>
          <a:prstGeom prst="rect">
            <a:avLst/>
          </a:prstGeom>
          <a:noFill/>
        </p:spPr>
        <p:txBody>
          <a:bodyPr wrap="square" rtlCol="0">
            <a:spAutoFit/>
          </a:bodyPr>
          <a:lstStyle/>
          <a:p>
            <a:pPr marL="457200" indent="-457200">
              <a:buFontTx/>
              <a:buChar char="-"/>
            </a:pPr>
            <a:r>
              <a:rPr lang="en-US" sz="3200" b="1" dirty="0"/>
              <a:t>What are the requirements to qualify for the aid?</a:t>
            </a:r>
          </a:p>
          <a:p>
            <a:pPr marL="457200" indent="-457200">
              <a:buFontTx/>
              <a:buChar char="-"/>
            </a:pPr>
            <a:endParaRPr lang="en-US" sz="3200" b="1" dirty="0"/>
          </a:p>
          <a:p>
            <a:r>
              <a:rPr lang="en-US" sz="3200" b="1" dirty="0"/>
              <a:t>-How soon can the aid be available?</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099799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29</a:t>
            </a:r>
          </a:p>
        </p:txBody>
      </p:sp>
      <p:sp>
        <p:nvSpPr>
          <p:cNvPr id="5" name="TextBox 4"/>
          <p:cNvSpPr txBox="1"/>
          <p:nvPr/>
        </p:nvSpPr>
        <p:spPr>
          <a:xfrm>
            <a:off x="990600" y="1883793"/>
            <a:ext cx="8077200" cy="1384995"/>
          </a:xfrm>
          <a:prstGeom prst="rect">
            <a:avLst/>
          </a:prstGeom>
          <a:noFill/>
        </p:spPr>
        <p:txBody>
          <a:bodyPr wrap="square" rtlCol="0">
            <a:spAutoFit/>
          </a:bodyPr>
          <a:lstStyle/>
          <a:p>
            <a:r>
              <a:rPr lang="en-US" sz="2800" b="1" dirty="0"/>
              <a:t>- I submitted for EIDL and not certain of the date but I think it was prior to 3/31, is there anyway to check on it?</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91980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990600"/>
            <a:ext cx="8001000" cy="646331"/>
          </a:xfrm>
          <a:prstGeom prst="rect">
            <a:avLst/>
          </a:prstGeom>
          <a:noFill/>
        </p:spPr>
        <p:txBody>
          <a:bodyPr wrap="square" rtlCol="0">
            <a:spAutoFit/>
          </a:bodyPr>
          <a:lstStyle/>
          <a:p>
            <a:pPr algn="ctr"/>
            <a:r>
              <a:rPr lang="en-US" sz="3600" b="1" dirty="0"/>
              <a:t>Question 30</a:t>
            </a:r>
          </a:p>
        </p:txBody>
      </p:sp>
      <p:sp>
        <p:nvSpPr>
          <p:cNvPr id="5" name="TextBox 4"/>
          <p:cNvSpPr txBox="1"/>
          <p:nvPr/>
        </p:nvSpPr>
        <p:spPr>
          <a:xfrm>
            <a:off x="990600" y="1600200"/>
            <a:ext cx="8077200" cy="4832092"/>
          </a:xfrm>
          <a:prstGeom prst="rect">
            <a:avLst/>
          </a:prstGeom>
          <a:noFill/>
        </p:spPr>
        <p:txBody>
          <a:bodyPr wrap="square" rtlCol="0">
            <a:spAutoFit/>
          </a:bodyPr>
          <a:lstStyle/>
          <a:p>
            <a:r>
              <a:rPr lang="en-US" sz="2800" b="1" dirty="0"/>
              <a:t>-SBA EIDL:  When I go to apply, the site will only let me sign up for up a $10,000 advance against a prior loan application in the amounts from $25,000 to $200,000. How do I apply for the $25,000 no collateral loan?  Is there a link  that I am missing? </a:t>
            </a:r>
          </a:p>
          <a:p>
            <a:endParaRPr lang="en-US" sz="2800" b="1" dirty="0"/>
          </a:p>
          <a:p>
            <a:r>
              <a:rPr lang="en-US" sz="2800" b="1" dirty="0"/>
              <a:t>-PPP SBA loan:  I am interpreting the loan forgiveness part to be applied to my payroll the 8 weeks after I am permitted to re-open. What are the parameters of the program if we are unable to open for 60 to 180 days?</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7723007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30</a:t>
            </a:r>
          </a:p>
        </p:txBody>
      </p:sp>
      <p:sp>
        <p:nvSpPr>
          <p:cNvPr id="5" name="TextBox 4"/>
          <p:cNvSpPr txBox="1"/>
          <p:nvPr/>
        </p:nvSpPr>
        <p:spPr>
          <a:xfrm>
            <a:off x="990600" y="1894106"/>
            <a:ext cx="8077200" cy="2677656"/>
          </a:xfrm>
          <a:prstGeom prst="rect">
            <a:avLst/>
          </a:prstGeom>
          <a:noFill/>
        </p:spPr>
        <p:txBody>
          <a:bodyPr wrap="square" rtlCol="0">
            <a:spAutoFit/>
          </a:bodyPr>
          <a:lstStyle/>
          <a:p>
            <a:r>
              <a:rPr lang="en-US" sz="2800" b="1" dirty="0"/>
              <a:t>-The Frederick grant program has exhausted their funds.  Are they actively pursuing additional funding?</a:t>
            </a:r>
          </a:p>
          <a:p>
            <a:endParaRPr lang="en-US" sz="2800" b="1" dirty="0"/>
          </a:p>
          <a:p>
            <a:r>
              <a:rPr lang="en-US" sz="2800" b="1" dirty="0"/>
              <a:t>-Can you please keep us advised as to when the Maryland Unemployment site will have the portal open to the self-employed.</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1697057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31</a:t>
            </a:r>
          </a:p>
        </p:txBody>
      </p:sp>
      <p:sp>
        <p:nvSpPr>
          <p:cNvPr id="5" name="TextBox 4"/>
          <p:cNvSpPr txBox="1"/>
          <p:nvPr/>
        </p:nvSpPr>
        <p:spPr>
          <a:xfrm>
            <a:off x="990600" y="1883793"/>
            <a:ext cx="8077200" cy="1569660"/>
          </a:xfrm>
          <a:prstGeom prst="rect">
            <a:avLst/>
          </a:prstGeom>
          <a:noFill/>
        </p:spPr>
        <p:txBody>
          <a:bodyPr wrap="square" rtlCol="0">
            <a:spAutoFit/>
          </a:bodyPr>
          <a:lstStyle/>
          <a:p>
            <a:r>
              <a:rPr lang="en-US" sz="3200" b="1"/>
              <a:t>-Is there a confirmation anywhere about what date is used for the EIDL grant? Number of employees now? Before this started? </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877051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32.1</a:t>
            </a:r>
          </a:p>
        </p:txBody>
      </p:sp>
      <p:sp>
        <p:nvSpPr>
          <p:cNvPr id="5" name="TextBox 4"/>
          <p:cNvSpPr txBox="1"/>
          <p:nvPr/>
        </p:nvSpPr>
        <p:spPr>
          <a:xfrm>
            <a:off x="990600" y="1883793"/>
            <a:ext cx="8077200" cy="4031873"/>
          </a:xfrm>
          <a:prstGeom prst="rect">
            <a:avLst/>
          </a:prstGeom>
          <a:noFill/>
        </p:spPr>
        <p:txBody>
          <a:bodyPr wrap="square" rtlCol="0">
            <a:spAutoFit/>
          </a:bodyPr>
          <a:lstStyle/>
          <a:p>
            <a:r>
              <a:rPr lang="en-US" sz="3200" b="1" dirty="0"/>
              <a:t>-We are a two member LLC with no employees. The EIDL makes it look like there is no assistance available for businesses with no W-2 employees that are not sole proprietorships. Am I understanding that correctly?  (We were really excited about getting a forgivable loan that would be used for rent.)</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958334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32.2</a:t>
            </a:r>
          </a:p>
        </p:txBody>
      </p:sp>
      <p:sp>
        <p:nvSpPr>
          <p:cNvPr id="5" name="TextBox 4"/>
          <p:cNvSpPr txBox="1"/>
          <p:nvPr/>
        </p:nvSpPr>
        <p:spPr>
          <a:xfrm>
            <a:off x="990600" y="1883793"/>
            <a:ext cx="8077200" cy="2062103"/>
          </a:xfrm>
          <a:prstGeom prst="rect">
            <a:avLst/>
          </a:prstGeom>
          <a:noFill/>
        </p:spPr>
        <p:txBody>
          <a:bodyPr wrap="square" rtlCol="0">
            <a:spAutoFit/>
          </a:bodyPr>
          <a:lstStyle/>
          <a:p>
            <a:r>
              <a:rPr lang="en-US" sz="3200" b="1" dirty="0"/>
              <a:t>-The form we completed had this line (which we selected):  Choose One:  Applicant is a business with not more than 500 employees. (“0” is less than 500)</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558382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33</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-Do single member LLC's that made less than $10K last year qualify for the grant?</a:t>
            </a:r>
          </a:p>
          <a:p>
            <a:endParaRPr lang="en-US" sz="2800" b="1" dirty="0"/>
          </a:p>
          <a:p>
            <a:r>
              <a:rPr lang="en-US" sz="2800" b="1" dirty="0"/>
              <a:t>-Are there any limitations or specific uses that the $10K grant can be used for?</a:t>
            </a:r>
          </a:p>
          <a:p>
            <a:endParaRPr lang="en-US" sz="2800" b="1" dirty="0"/>
          </a:p>
          <a:p>
            <a:r>
              <a:rPr lang="en-US" sz="2800" b="1" dirty="0"/>
              <a:t>-Do tax returns suffice for documentation proof of business income and expenses for the application for the $10K grant?</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344310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34</a:t>
            </a:r>
          </a:p>
        </p:txBody>
      </p:sp>
      <p:sp>
        <p:nvSpPr>
          <p:cNvPr id="5" name="TextBox 4"/>
          <p:cNvSpPr txBox="1"/>
          <p:nvPr/>
        </p:nvSpPr>
        <p:spPr>
          <a:xfrm>
            <a:off x="990600" y="1883793"/>
            <a:ext cx="8077200" cy="1077218"/>
          </a:xfrm>
          <a:prstGeom prst="rect">
            <a:avLst/>
          </a:prstGeom>
          <a:noFill/>
        </p:spPr>
        <p:txBody>
          <a:bodyPr wrap="square" rtlCol="0">
            <a:spAutoFit/>
          </a:bodyPr>
          <a:lstStyle/>
          <a:p>
            <a:r>
              <a:rPr lang="en-US" sz="3200" b="1"/>
              <a:t>-I got my 501C3 status one month ago.   Can I be considered as my only employee also?</a:t>
            </a:r>
            <a:endParaRPr lang="en-US" sz="4000" b="1" dirty="0">
              <a:effectLst/>
            </a:endParaRP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36768971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5056788" y="6439055"/>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3393370" y="6439055"/>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83567" y="654026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38359" y="645405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35</a:t>
            </a:r>
          </a:p>
        </p:txBody>
      </p:sp>
      <p:sp>
        <p:nvSpPr>
          <p:cNvPr id="5" name="TextBox 4"/>
          <p:cNvSpPr txBox="1"/>
          <p:nvPr/>
        </p:nvSpPr>
        <p:spPr>
          <a:xfrm>
            <a:off x="990600" y="1883793"/>
            <a:ext cx="8077200" cy="2554545"/>
          </a:xfrm>
          <a:prstGeom prst="rect">
            <a:avLst/>
          </a:prstGeom>
          <a:noFill/>
        </p:spPr>
        <p:txBody>
          <a:bodyPr wrap="square" rtlCol="0">
            <a:spAutoFit/>
          </a:bodyPr>
          <a:lstStyle/>
          <a:p>
            <a:r>
              <a:rPr lang="en-US" sz="3200" b="1" dirty="0"/>
              <a:t>-With this current small business loan for the COVID-19, I am interested in it but am trying to understand the opportunity for forgiveness and what exactly that entails. Can you discuss or explain? </a:t>
            </a:r>
            <a:endParaRPr lang="en-US" sz="4000" b="1" dirty="0">
              <a:effectLst/>
            </a:endParaRPr>
          </a:p>
        </p:txBody>
      </p:sp>
      <p:sp>
        <p:nvSpPr>
          <p:cNvPr id="2" name="Rectangle 1"/>
          <p:cNvSpPr/>
          <p:nvPr/>
        </p:nvSpPr>
        <p:spPr>
          <a:xfrm>
            <a:off x="595504" y="6652654"/>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0818740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5056788" y="6439055"/>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3393370" y="6439055"/>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83567" y="654026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38359" y="645405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36</a:t>
            </a:r>
          </a:p>
        </p:txBody>
      </p:sp>
      <p:sp>
        <p:nvSpPr>
          <p:cNvPr id="5" name="TextBox 4"/>
          <p:cNvSpPr txBox="1"/>
          <p:nvPr/>
        </p:nvSpPr>
        <p:spPr>
          <a:xfrm>
            <a:off x="990600" y="1883793"/>
            <a:ext cx="8077200" cy="4524315"/>
          </a:xfrm>
          <a:prstGeom prst="rect">
            <a:avLst/>
          </a:prstGeom>
          <a:noFill/>
        </p:spPr>
        <p:txBody>
          <a:bodyPr wrap="square" rtlCol="0">
            <a:spAutoFit/>
          </a:bodyPr>
          <a:lstStyle/>
          <a:p>
            <a:r>
              <a:rPr lang="en-US" sz="3200" b="1" dirty="0"/>
              <a:t>-I am a LLC (sole prop) in good standing with the state of MD.  My business consists largely of providing corporate training and strategic planning to other companies as a consultant.  I generate a 1099 from clients.  Also, I hire independent contractors (1099’s) only.  I do not have an employee number.  Clients have either postponed or cancelled upcoming work.  Are there any options for a grant or loan?</a:t>
            </a:r>
            <a:endParaRPr lang="en-US" sz="4000" b="1" dirty="0">
              <a:effectLst/>
            </a:endParaRPr>
          </a:p>
        </p:txBody>
      </p:sp>
      <p:sp>
        <p:nvSpPr>
          <p:cNvPr id="2" name="Rectangle 1"/>
          <p:cNvSpPr/>
          <p:nvPr/>
        </p:nvSpPr>
        <p:spPr>
          <a:xfrm>
            <a:off x="595504" y="6652654"/>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1775709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4</a:t>
            </a:r>
          </a:p>
        </p:txBody>
      </p:sp>
      <p:sp>
        <p:nvSpPr>
          <p:cNvPr id="5" name="TextBox 4"/>
          <p:cNvSpPr txBox="1"/>
          <p:nvPr/>
        </p:nvSpPr>
        <p:spPr>
          <a:xfrm>
            <a:off x="990600" y="1883793"/>
            <a:ext cx="8077200" cy="2554545"/>
          </a:xfrm>
          <a:prstGeom prst="rect">
            <a:avLst/>
          </a:prstGeom>
          <a:noFill/>
        </p:spPr>
        <p:txBody>
          <a:bodyPr wrap="square" rtlCol="0">
            <a:spAutoFit/>
          </a:bodyPr>
          <a:lstStyle/>
          <a:p>
            <a:r>
              <a:rPr lang="en-US" sz="3200" b="1" dirty="0"/>
              <a:t>-How many aid programs can we apply for?</a:t>
            </a:r>
          </a:p>
          <a:p>
            <a:r>
              <a:rPr lang="en-US" sz="3200" b="1" dirty="0"/>
              <a:t>-How long do we have to wait to get a response after we apply?</a:t>
            </a:r>
          </a:p>
          <a:p>
            <a:r>
              <a:rPr lang="en-US" sz="3200" b="1" dirty="0"/>
              <a:t>-How long will it take to be compensated with aid??</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9932427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7620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5105400" y="6424830"/>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3402459" y="6540267"/>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47954" y="6543149"/>
            <a:ext cx="1106268" cy="612651"/>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73127" y="6424830"/>
            <a:ext cx="696607" cy="741623"/>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37</a:t>
            </a:r>
          </a:p>
        </p:txBody>
      </p:sp>
      <p:sp>
        <p:nvSpPr>
          <p:cNvPr id="5" name="TextBox 4"/>
          <p:cNvSpPr txBox="1"/>
          <p:nvPr/>
        </p:nvSpPr>
        <p:spPr>
          <a:xfrm>
            <a:off x="994386" y="1716685"/>
            <a:ext cx="8077200" cy="4524315"/>
          </a:xfrm>
          <a:prstGeom prst="rect">
            <a:avLst/>
          </a:prstGeom>
          <a:noFill/>
        </p:spPr>
        <p:txBody>
          <a:bodyPr wrap="square" rtlCol="0">
            <a:spAutoFit/>
          </a:bodyPr>
          <a:lstStyle/>
          <a:p>
            <a:r>
              <a:rPr lang="en-US" sz="3200" b="1" dirty="0"/>
              <a:t>-What is the interaction between the PPPL and the EIDL Loan Advance.  Could you explain that relationship during Thursday's webinar?  </a:t>
            </a:r>
          </a:p>
          <a:p>
            <a:endParaRPr lang="en-US" sz="3200" b="1" dirty="0"/>
          </a:p>
          <a:p>
            <a:r>
              <a:rPr lang="en-US" sz="3200" b="1" dirty="0"/>
              <a:t>-Any details you could provide on the EIDL Loan Advance would be helpful  - how is it forgiven, etc.  Many are confused by this program and I am having a lot of trouble finding the correct info.</a:t>
            </a:r>
            <a:endParaRPr lang="en-US" sz="4000" b="1" dirty="0">
              <a:effectLst/>
            </a:endParaRPr>
          </a:p>
        </p:txBody>
      </p:sp>
      <p:sp>
        <p:nvSpPr>
          <p:cNvPr id="2" name="Rectangle 1"/>
          <p:cNvSpPr/>
          <p:nvPr/>
        </p:nvSpPr>
        <p:spPr>
          <a:xfrm>
            <a:off x="566559" y="6641820"/>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7066122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09" y="-67864"/>
            <a:ext cx="10255624" cy="7924800"/>
          </a:xfrm>
          <a:prstGeom prst="rect">
            <a:avLst/>
          </a:prstGeom>
        </p:spPr>
      </p:pic>
      <p:sp>
        <p:nvSpPr>
          <p:cNvPr id="7" name="TextBox 6"/>
          <p:cNvSpPr txBox="1"/>
          <p:nvPr/>
        </p:nvSpPr>
        <p:spPr>
          <a:xfrm>
            <a:off x="762000" y="922519"/>
            <a:ext cx="8610600" cy="6545081"/>
          </a:xfrm>
          <a:prstGeom prst="rect">
            <a:avLst/>
          </a:prstGeom>
          <a:solidFill>
            <a:schemeClr val="bg1"/>
          </a:solidFill>
        </p:spPr>
        <p:txBody>
          <a:bodyPr wrap="square" rtlCol="0">
            <a:spAutoFit/>
          </a:bodyPr>
          <a:lstStyle/>
          <a:p>
            <a:endParaRPr lang="en-US" dirty="0"/>
          </a:p>
        </p:txBody>
      </p:sp>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922519"/>
            <a:ext cx="8991600" cy="212090"/>
          </a:xfrm>
          <a:prstGeom prst="rect">
            <a:avLst/>
          </a:prstGeom>
        </p:spPr>
        <p:txBody>
          <a:bodyPr vert="horz" wrap="square" lIns="0" tIns="0" rIns="0" bIns="0" rtlCol="0">
            <a:noAutofit/>
          </a:bodyPr>
          <a:lstStyle/>
          <a:p>
            <a:pPr marL="12700"/>
            <a:endParaRPr sz="2000" b="1" dirty="0">
              <a:latin typeface="Arial"/>
              <a:cs typeface="Arial"/>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23082" y="669899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81800" y="6685152"/>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44810" y="6497326"/>
            <a:ext cx="696607" cy="766522"/>
          </a:xfrm>
          <a:prstGeom prst="rect">
            <a:avLst/>
          </a:prstGeom>
        </p:spPr>
      </p:pic>
      <p:sp>
        <p:nvSpPr>
          <p:cNvPr id="35" name="object 35"/>
          <p:cNvSpPr txBox="1"/>
          <p:nvPr/>
        </p:nvSpPr>
        <p:spPr>
          <a:xfrm>
            <a:off x="609600" y="1938277"/>
            <a:ext cx="5257800" cy="4374135"/>
          </a:xfrm>
          <a:prstGeom prst="rect">
            <a:avLst/>
          </a:prstGeom>
        </p:spPr>
        <p:txBody>
          <a:bodyPr vert="horz" wrap="square" lIns="0" tIns="0" rIns="0" bIns="0" rtlCol="0">
            <a:noAutofit/>
          </a:bodyPr>
          <a:lstStyle/>
          <a:p>
            <a:pPr>
              <a:lnSpc>
                <a:spcPts val="1200"/>
              </a:lnSpc>
              <a:spcBef>
                <a:spcPts val="64"/>
              </a:spcBef>
            </a:pPr>
            <a:endParaRPr sz="1400" b="1" dirty="0"/>
          </a:p>
        </p:txBody>
      </p:sp>
      <p:sp>
        <p:nvSpPr>
          <p:cNvPr id="4" name="TextBox 3"/>
          <p:cNvSpPr txBox="1"/>
          <p:nvPr/>
        </p:nvSpPr>
        <p:spPr>
          <a:xfrm>
            <a:off x="2362200" y="4883133"/>
            <a:ext cx="5257800" cy="707886"/>
          </a:xfrm>
          <a:prstGeom prst="rect">
            <a:avLst/>
          </a:prstGeom>
          <a:noFill/>
        </p:spPr>
        <p:txBody>
          <a:bodyPr wrap="square" rtlCol="0">
            <a:spAutoFit/>
          </a:bodyPr>
          <a:lstStyle/>
          <a:p>
            <a:pPr algn="ctr"/>
            <a:r>
              <a:rPr lang="en-US" sz="4000" dirty="0">
                <a:hlinkClick r:id="rId8"/>
              </a:rPr>
              <a:t>www.marylandsbdc.org</a:t>
            </a:r>
            <a:r>
              <a:rPr lang="en-US" sz="4000" dirty="0"/>
              <a:t> </a:t>
            </a: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94979" y="1087002"/>
            <a:ext cx="2680418" cy="1919128"/>
          </a:xfrm>
          <a:prstGeom prst="rect">
            <a:avLst/>
          </a:prstGeom>
        </p:spPr>
      </p:pic>
      <p:sp>
        <p:nvSpPr>
          <p:cNvPr id="6" name="TextBox 5"/>
          <p:cNvSpPr txBox="1"/>
          <p:nvPr/>
        </p:nvSpPr>
        <p:spPr>
          <a:xfrm>
            <a:off x="1485900" y="3558494"/>
            <a:ext cx="7239000" cy="707886"/>
          </a:xfrm>
          <a:prstGeom prst="rect">
            <a:avLst/>
          </a:prstGeom>
          <a:noFill/>
        </p:spPr>
        <p:txBody>
          <a:bodyPr wrap="square" rtlCol="0">
            <a:spAutoFit/>
          </a:bodyPr>
          <a:lstStyle/>
          <a:p>
            <a:pPr algn="ctr"/>
            <a:r>
              <a:rPr lang="en-US" sz="4000" b="1" dirty="0"/>
              <a:t>THANK YOU</a:t>
            </a:r>
          </a:p>
        </p:txBody>
      </p:sp>
    </p:spTree>
    <p:extLst>
      <p:ext uri="{BB962C8B-B14F-4D97-AF65-F5344CB8AC3E}">
        <p14:creationId xmlns:p14="http://schemas.microsoft.com/office/powerpoint/2010/main" val="5462382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09" y="-67864"/>
            <a:ext cx="10255624" cy="7924800"/>
          </a:xfrm>
          <a:prstGeom prst="rect">
            <a:avLst/>
          </a:prstGeom>
        </p:spPr>
      </p:pic>
      <p:sp>
        <p:nvSpPr>
          <p:cNvPr id="7" name="TextBox 6"/>
          <p:cNvSpPr txBox="1"/>
          <p:nvPr/>
        </p:nvSpPr>
        <p:spPr>
          <a:xfrm>
            <a:off x="762000" y="922519"/>
            <a:ext cx="8610600" cy="6545081"/>
          </a:xfrm>
          <a:prstGeom prst="rect">
            <a:avLst/>
          </a:prstGeom>
          <a:solidFill>
            <a:schemeClr val="bg1"/>
          </a:solidFill>
        </p:spPr>
        <p:txBody>
          <a:bodyPr wrap="square" rtlCol="0">
            <a:spAutoFit/>
          </a:bodyPr>
          <a:lstStyle/>
          <a:p>
            <a:endParaRPr lang="en-US" dirty="0"/>
          </a:p>
        </p:txBody>
      </p:sp>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922519"/>
            <a:ext cx="8991600" cy="212090"/>
          </a:xfrm>
          <a:prstGeom prst="rect">
            <a:avLst/>
          </a:prstGeom>
        </p:spPr>
        <p:txBody>
          <a:bodyPr vert="horz" wrap="square" lIns="0" tIns="0" rIns="0" bIns="0" rtlCol="0">
            <a:noAutofit/>
          </a:bodyPr>
          <a:lstStyle/>
          <a:p>
            <a:pPr marL="12700"/>
            <a:endParaRPr sz="2000" b="1" dirty="0">
              <a:latin typeface="Arial"/>
              <a:cs typeface="Arial"/>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23082" y="669899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81800" y="6685152"/>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44810" y="6497326"/>
            <a:ext cx="696607" cy="766522"/>
          </a:xfrm>
          <a:prstGeom prst="rect">
            <a:avLst/>
          </a:prstGeom>
        </p:spPr>
      </p:pic>
      <p:sp>
        <p:nvSpPr>
          <p:cNvPr id="35" name="object 35"/>
          <p:cNvSpPr txBox="1"/>
          <p:nvPr/>
        </p:nvSpPr>
        <p:spPr>
          <a:xfrm>
            <a:off x="609600" y="1938277"/>
            <a:ext cx="5257800" cy="4374135"/>
          </a:xfrm>
          <a:prstGeom prst="rect">
            <a:avLst/>
          </a:prstGeom>
        </p:spPr>
        <p:txBody>
          <a:bodyPr vert="horz" wrap="square" lIns="0" tIns="0" rIns="0" bIns="0" rtlCol="0">
            <a:noAutofit/>
          </a:bodyPr>
          <a:lstStyle/>
          <a:p>
            <a:pPr>
              <a:lnSpc>
                <a:spcPts val="1200"/>
              </a:lnSpc>
              <a:spcBef>
                <a:spcPts val="64"/>
              </a:spcBef>
            </a:pPr>
            <a:endParaRPr sz="1400" b="1" dirty="0"/>
          </a:p>
        </p:txBody>
      </p:sp>
      <p:sp>
        <p:nvSpPr>
          <p:cNvPr id="4" name="TextBox 3"/>
          <p:cNvSpPr txBox="1"/>
          <p:nvPr/>
        </p:nvSpPr>
        <p:spPr>
          <a:xfrm>
            <a:off x="3043239" y="5656873"/>
            <a:ext cx="4048121" cy="523220"/>
          </a:xfrm>
          <a:prstGeom prst="rect">
            <a:avLst/>
          </a:prstGeom>
          <a:noFill/>
        </p:spPr>
        <p:txBody>
          <a:bodyPr wrap="square" rtlCol="0">
            <a:spAutoFit/>
          </a:bodyPr>
          <a:lstStyle/>
          <a:p>
            <a:pPr algn="ctr"/>
            <a:r>
              <a:rPr lang="en-US" sz="2800" dirty="0">
                <a:hlinkClick r:id="rId8"/>
              </a:rPr>
              <a:t>www.marylandsbdc.org</a:t>
            </a:r>
            <a:r>
              <a:rPr lang="en-US" sz="2800" dirty="0"/>
              <a:t> </a:t>
            </a: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94979" y="1087002"/>
            <a:ext cx="2680418" cy="1919128"/>
          </a:xfrm>
          <a:prstGeom prst="rect">
            <a:avLst/>
          </a:prstGeom>
        </p:spPr>
      </p:pic>
      <p:sp>
        <p:nvSpPr>
          <p:cNvPr id="6" name="TextBox 5"/>
          <p:cNvSpPr txBox="1"/>
          <p:nvPr/>
        </p:nvSpPr>
        <p:spPr>
          <a:xfrm>
            <a:off x="1485900" y="3160208"/>
            <a:ext cx="7239000" cy="2308324"/>
          </a:xfrm>
          <a:prstGeom prst="rect">
            <a:avLst/>
          </a:prstGeom>
          <a:noFill/>
        </p:spPr>
        <p:txBody>
          <a:bodyPr wrap="square" rtlCol="0">
            <a:spAutoFit/>
          </a:bodyPr>
          <a:lstStyle/>
          <a:p>
            <a:pPr algn="ctr"/>
            <a:r>
              <a:rPr lang="en-US" sz="2400" b="1" dirty="0"/>
              <a:t>Grier Melick, Montgomery County Business Consultant</a:t>
            </a:r>
          </a:p>
          <a:p>
            <a:pPr algn="ctr"/>
            <a:r>
              <a:rPr lang="en-US" sz="2400" b="1" dirty="0"/>
              <a:t>Robert Bower, Frederick County Business Consultant</a:t>
            </a:r>
          </a:p>
          <a:p>
            <a:pPr algn="ctr"/>
            <a:r>
              <a:rPr lang="en-US" sz="2400" b="1" dirty="0"/>
              <a:t>Herb Melrath, Washington County Business Consultant</a:t>
            </a:r>
          </a:p>
          <a:p>
            <a:pPr algn="ctr"/>
            <a:r>
              <a:rPr lang="en-US" sz="2400" b="1" dirty="0"/>
              <a:t>Mark Malec, Allegany County Business Consultant</a:t>
            </a:r>
          </a:p>
          <a:p>
            <a:pPr algn="ctr"/>
            <a:r>
              <a:rPr lang="en-US" sz="2400" b="1" dirty="0"/>
              <a:t>Pat McCormick, Garrett County Business Consultant</a:t>
            </a:r>
          </a:p>
          <a:p>
            <a:pPr algn="ctr"/>
            <a:r>
              <a:rPr lang="en-US" sz="2400" b="1" dirty="0"/>
              <a:t>Diane McFarland, Training</a:t>
            </a:r>
          </a:p>
        </p:txBody>
      </p:sp>
    </p:spTree>
    <p:extLst>
      <p:ext uri="{BB962C8B-B14F-4D97-AF65-F5344CB8AC3E}">
        <p14:creationId xmlns:p14="http://schemas.microsoft.com/office/powerpoint/2010/main" val="27110908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409" y="-67864"/>
            <a:ext cx="10255624" cy="7924800"/>
          </a:xfrm>
          <a:prstGeom prst="rect">
            <a:avLst/>
          </a:prstGeom>
        </p:spPr>
      </p:pic>
      <p:sp>
        <p:nvSpPr>
          <p:cNvPr id="7" name="TextBox 6"/>
          <p:cNvSpPr txBox="1"/>
          <p:nvPr/>
        </p:nvSpPr>
        <p:spPr>
          <a:xfrm>
            <a:off x="4903132" y="3129115"/>
            <a:ext cx="4406873" cy="2862322"/>
          </a:xfrm>
          <a:prstGeom prst="rect">
            <a:avLst/>
          </a:prstGeom>
          <a:solidFill>
            <a:schemeClr val="bg1"/>
          </a:solidFill>
        </p:spPr>
        <p:txBody>
          <a:bodyPr wrap="square" rtlCol="0">
            <a:spAutoFit/>
          </a:bodyPr>
          <a:lstStyle/>
          <a:p>
            <a:r>
              <a:rPr lang="en-US" b="1" dirty="0"/>
              <a:t>Maryland SBDC - Western Region</a:t>
            </a:r>
            <a:br>
              <a:rPr lang="en-US" b="1" dirty="0"/>
            </a:br>
            <a:r>
              <a:rPr lang="en-US" b="1" dirty="0"/>
              <a:t>Frostburg State University</a:t>
            </a:r>
            <a:br>
              <a:rPr lang="en-US" b="1" dirty="0"/>
            </a:br>
            <a:r>
              <a:rPr lang="en-US" b="1" dirty="0"/>
              <a:t>Main Line: 888-237-9007</a:t>
            </a:r>
            <a:br>
              <a:rPr lang="en-US" b="1" dirty="0"/>
            </a:br>
            <a:r>
              <a:rPr lang="en-US" b="1" u="sng" dirty="0">
                <a:hlinkClick r:id="rId4"/>
              </a:rPr>
              <a:t>Western Region Staff Contacts</a:t>
            </a:r>
            <a:endParaRPr lang="en-US" b="1" u="sng" dirty="0"/>
          </a:p>
          <a:p>
            <a:endParaRPr lang="en-US" b="1" u="sng" dirty="0"/>
          </a:p>
          <a:p>
            <a:r>
              <a:rPr lang="en-US" b="1" dirty="0"/>
              <a:t>Maryland SBDC - Southern Region</a:t>
            </a:r>
            <a:br>
              <a:rPr lang="en-US" b="1" dirty="0"/>
            </a:br>
            <a:r>
              <a:rPr lang="en-US" b="1" dirty="0"/>
              <a:t>College of Southern Maryland</a:t>
            </a:r>
            <a:br>
              <a:rPr lang="en-US" b="1" dirty="0"/>
            </a:br>
            <a:r>
              <a:rPr lang="en-US" b="1" dirty="0"/>
              <a:t>Main Line: 301-934-7583</a:t>
            </a:r>
            <a:br>
              <a:rPr lang="en-US" b="1" dirty="0"/>
            </a:br>
            <a:r>
              <a:rPr lang="en-US" b="1" u="sng" dirty="0">
                <a:hlinkClick r:id="rId5"/>
              </a:rPr>
              <a:t>Southern Region Staff Contacts</a:t>
            </a:r>
            <a:endParaRPr lang="en-US" b="1" u="sng" dirty="0"/>
          </a:p>
          <a:p>
            <a:endParaRPr lang="en-US" dirty="0"/>
          </a:p>
        </p:txBody>
      </p:sp>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922519"/>
            <a:ext cx="8991600" cy="212090"/>
          </a:xfrm>
          <a:prstGeom prst="rect">
            <a:avLst/>
          </a:prstGeom>
        </p:spPr>
        <p:txBody>
          <a:bodyPr vert="horz" wrap="square" lIns="0" tIns="0" rIns="0" bIns="0" rtlCol="0">
            <a:noAutofit/>
          </a:bodyPr>
          <a:lstStyle/>
          <a:p>
            <a:pPr marL="12700"/>
            <a:endParaRPr sz="2000" b="1" dirty="0">
              <a:latin typeface="Arial"/>
              <a:cs typeface="Arial"/>
            </a:endParaRPr>
          </a:p>
        </p:txBody>
      </p:sp>
      <p:sp>
        <p:nvSpPr>
          <p:cNvPr id="49" name="object 2"/>
          <p:cNvSpPr/>
          <p:nvPr/>
        </p:nvSpPr>
        <p:spPr>
          <a:xfrm>
            <a:off x="6041842" y="6125868"/>
            <a:ext cx="704847" cy="695319"/>
          </a:xfrm>
          <a:prstGeom prst="rect">
            <a:avLst/>
          </a:prstGeom>
          <a:blipFill>
            <a:blip r:embed="rId6" cstate="print"/>
            <a:stretch>
              <a:fillRect/>
            </a:stretch>
          </a:blipFill>
        </p:spPr>
        <p:txBody>
          <a:bodyPr wrap="square" lIns="0" tIns="0" rIns="0" bIns="0" rtlCol="0">
            <a:noAutofit/>
          </a:bodyPr>
          <a:lstStyle/>
          <a:p>
            <a:endParaRPr/>
          </a:p>
        </p:txBody>
      </p:sp>
      <p:sp>
        <p:nvSpPr>
          <p:cNvPr id="52" name="object 53"/>
          <p:cNvSpPr/>
          <p:nvPr/>
        </p:nvSpPr>
        <p:spPr>
          <a:xfrm>
            <a:off x="4520969" y="6241355"/>
            <a:ext cx="1271897" cy="566414"/>
          </a:xfrm>
          <a:prstGeom prst="rect">
            <a:avLst/>
          </a:prstGeom>
          <a:blipFill>
            <a:blip r:embed="rId7"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084824" y="6213662"/>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006387" y="6090266"/>
            <a:ext cx="696607" cy="766522"/>
          </a:xfrm>
          <a:prstGeom prst="rect">
            <a:avLst/>
          </a:prstGeom>
        </p:spPr>
      </p:pic>
      <p:sp>
        <p:nvSpPr>
          <p:cNvPr id="35" name="object 35"/>
          <p:cNvSpPr txBox="1"/>
          <p:nvPr/>
        </p:nvSpPr>
        <p:spPr>
          <a:xfrm>
            <a:off x="609600" y="1938277"/>
            <a:ext cx="5257800" cy="4374135"/>
          </a:xfrm>
          <a:prstGeom prst="rect">
            <a:avLst/>
          </a:prstGeom>
        </p:spPr>
        <p:txBody>
          <a:bodyPr vert="horz" wrap="square" lIns="0" tIns="0" rIns="0" bIns="0" rtlCol="0">
            <a:noAutofit/>
          </a:bodyPr>
          <a:lstStyle/>
          <a:p>
            <a:pPr>
              <a:lnSpc>
                <a:spcPts val="1200"/>
              </a:lnSpc>
              <a:spcBef>
                <a:spcPts val="64"/>
              </a:spcBef>
            </a:pPr>
            <a:endParaRPr sz="1400" b="1" dirty="0"/>
          </a:p>
        </p:txBody>
      </p:sp>
      <p:sp>
        <p:nvSpPr>
          <p:cNvPr id="4" name="TextBox 3"/>
          <p:cNvSpPr txBox="1"/>
          <p:nvPr/>
        </p:nvSpPr>
        <p:spPr>
          <a:xfrm>
            <a:off x="4818148" y="6954927"/>
            <a:ext cx="4048121" cy="523220"/>
          </a:xfrm>
          <a:prstGeom prst="rect">
            <a:avLst/>
          </a:prstGeom>
          <a:noFill/>
        </p:spPr>
        <p:txBody>
          <a:bodyPr wrap="square" rtlCol="0">
            <a:spAutoFit/>
          </a:bodyPr>
          <a:lstStyle/>
          <a:p>
            <a:pPr algn="ctr"/>
            <a:r>
              <a:rPr lang="en-US" sz="2800" dirty="0">
                <a:hlinkClick r:id="rId10"/>
              </a:rPr>
              <a:t>www.marylandsbdc.org</a:t>
            </a:r>
            <a:r>
              <a:rPr lang="en-US" sz="2800" dirty="0"/>
              <a:t> </a:t>
            </a:r>
          </a:p>
        </p:txBody>
      </p:sp>
      <p:pic>
        <p:nvPicPr>
          <p:cNvPr id="5" name="Picture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94979" y="1087002"/>
            <a:ext cx="2680418" cy="1919128"/>
          </a:xfrm>
          <a:prstGeom prst="rect">
            <a:avLst/>
          </a:prstGeom>
        </p:spPr>
      </p:pic>
      <p:sp>
        <p:nvSpPr>
          <p:cNvPr id="6" name="TextBox 5"/>
          <p:cNvSpPr txBox="1"/>
          <p:nvPr/>
        </p:nvSpPr>
        <p:spPr>
          <a:xfrm>
            <a:off x="927566" y="3050399"/>
            <a:ext cx="3657600" cy="4893647"/>
          </a:xfrm>
          <a:prstGeom prst="rect">
            <a:avLst/>
          </a:prstGeom>
          <a:noFill/>
        </p:spPr>
        <p:txBody>
          <a:bodyPr wrap="square" rtlCol="0">
            <a:spAutoFit/>
          </a:bodyPr>
          <a:lstStyle/>
          <a:p>
            <a:r>
              <a:rPr lang="en-US" b="1" dirty="0"/>
              <a:t>Maryland SBDC - Corridor Region</a:t>
            </a:r>
            <a:br>
              <a:rPr lang="en-US" b="1" dirty="0"/>
            </a:br>
            <a:r>
              <a:rPr lang="en-US" b="1" dirty="0"/>
              <a:t>University of Maryland</a:t>
            </a:r>
            <a:br>
              <a:rPr lang="en-US" b="1" dirty="0"/>
            </a:br>
            <a:r>
              <a:rPr lang="en-US" b="1" dirty="0"/>
              <a:t>Main Line: 301-403-8300</a:t>
            </a:r>
            <a:br>
              <a:rPr lang="en-US" b="1" dirty="0"/>
            </a:br>
            <a:r>
              <a:rPr lang="en-US" b="1" u="sng" dirty="0">
                <a:hlinkClick r:id="rId12"/>
              </a:rPr>
              <a:t>Corridor Region Staff Contacts</a:t>
            </a:r>
            <a:endParaRPr lang="en-US" b="1" u="sng" dirty="0"/>
          </a:p>
          <a:p>
            <a:endParaRPr lang="en-US" sz="2400" dirty="0"/>
          </a:p>
          <a:p>
            <a:r>
              <a:rPr lang="en-US" b="1" dirty="0"/>
              <a:t>Maryland SBDC - Northern Region</a:t>
            </a:r>
            <a:br>
              <a:rPr lang="en-US" b="1" dirty="0"/>
            </a:br>
            <a:r>
              <a:rPr lang="en-US" b="1" dirty="0"/>
              <a:t>Harford Community College</a:t>
            </a:r>
            <a:br>
              <a:rPr lang="en-US" b="1" dirty="0"/>
            </a:br>
            <a:r>
              <a:rPr lang="en-US" b="1" dirty="0"/>
              <a:t>Main Line: 443-412-2237</a:t>
            </a:r>
            <a:br>
              <a:rPr lang="en-US" b="1" dirty="0"/>
            </a:br>
            <a:r>
              <a:rPr lang="en-US" b="1" u="sng" dirty="0">
                <a:hlinkClick r:id="rId13"/>
              </a:rPr>
              <a:t>Northern Region Staff Contacts</a:t>
            </a:r>
            <a:endParaRPr lang="en-US" b="1" u="sng" dirty="0"/>
          </a:p>
          <a:p>
            <a:endParaRPr lang="en-US" sz="2400" b="1" u="sng" dirty="0"/>
          </a:p>
          <a:p>
            <a:r>
              <a:rPr lang="en-US" b="1" dirty="0"/>
              <a:t>Maryland SBDC - Eastern Region</a:t>
            </a:r>
            <a:br>
              <a:rPr lang="en-US" b="1" dirty="0"/>
            </a:br>
            <a:r>
              <a:rPr lang="en-US" b="1" dirty="0"/>
              <a:t>Salisbury University</a:t>
            </a:r>
            <a:br>
              <a:rPr lang="en-US" b="1" dirty="0"/>
            </a:br>
            <a:r>
              <a:rPr lang="en-US" b="1" dirty="0"/>
              <a:t>Main Line: 410-548-4419</a:t>
            </a:r>
            <a:br>
              <a:rPr lang="en-US" b="1" dirty="0"/>
            </a:br>
            <a:r>
              <a:rPr lang="en-US" b="1" u="sng" dirty="0">
                <a:hlinkClick r:id="rId14"/>
              </a:rPr>
              <a:t>Eastern Region Staff Contacts</a:t>
            </a:r>
            <a:br>
              <a:rPr lang="en-US" sz="2400" dirty="0"/>
            </a:br>
            <a:endParaRPr lang="en-US" sz="2400" dirty="0"/>
          </a:p>
          <a:p>
            <a:endParaRPr lang="en-US" sz="2400" b="1" dirty="0"/>
          </a:p>
        </p:txBody>
      </p:sp>
    </p:spTree>
    <p:extLst>
      <p:ext uri="{BB962C8B-B14F-4D97-AF65-F5344CB8AC3E}">
        <p14:creationId xmlns:p14="http://schemas.microsoft.com/office/powerpoint/2010/main" val="4025662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5.1</a:t>
            </a:r>
          </a:p>
        </p:txBody>
      </p:sp>
      <p:sp>
        <p:nvSpPr>
          <p:cNvPr id="5" name="TextBox 4"/>
          <p:cNvSpPr txBox="1"/>
          <p:nvPr/>
        </p:nvSpPr>
        <p:spPr>
          <a:xfrm>
            <a:off x="990600" y="1883793"/>
            <a:ext cx="8077200" cy="2677656"/>
          </a:xfrm>
          <a:prstGeom prst="rect">
            <a:avLst/>
          </a:prstGeom>
          <a:noFill/>
        </p:spPr>
        <p:txBody>
          <a:bodyPr wrap="square" rtlCol="0">
            <a:spAutoFit/>
          </a:bodyPr>
          <a:lstStyle/>
          <a:p>
            <a:r>
              <a:rPr lang="en-US" sz="2800" b="1" dirty="0"/>
              <a:t>- For those who work 'behind the chair'... hair stylists, permanent makeup artists, lash artists, etc. that are not employed and not drawing a weekly paycheck (just taking draws) what programs are they eligible for? </a:t>
            </a:r>
          </a:p>
          <a:p>
            <a:r>
              <a:rPr lang="en-US" sz="2800" b="1" dirty="0"/>
              <a:t>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24676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5.2</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 -For salon owners-- (I have a salon that is less than a year old) that rents chairs (booths) that are not currently being rented due to the fact that I don't think it's fair to charge rent to people who can't come into my salon to work at their normal rented stations. Are there any programs to help with my lease (because my landlord still wants his rent). </a:t>
            </a:r>
          </a:p>
          <a:p>
            <a:endParaRPr lang="en-US" sz="2800" b="1" dirty="0"/>
          </a:p>
          <a:p>
            <a:r>
              <a:rPr lang="en-US" sz="2800" b="1" dirty="0"/>
              <a:t> -Is unemployment an option for 1 and/or 2?</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05497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6</a:t>
            </a:r>
          </a:p>
        </p:txBody>
      </p:sp>
      <p:sp>
        <p:nvSpPr>
          <p:cNvPr id="5" name="TextBox 4"/>
          <p:cNvSpPr txBox="1"/>
          <p:nvPr/>
        </p:nvSpPr>
        <p:spPr>
          <a:xfrm>
            <a:off x="990600" y="1883793"/>
            <a:ext cx="8077200" cy="3970318"/>
          </a:xfrm>
          <a:prstGeom prst="rect">
            <a:avLst/>
          </a:prstGeom>
          <a:noFill/>
        </p:spPr>
        <p:txBody>
          <a:bodyPr wrap="square" rtlCol="0">
            <a:spAutoFit/>
          </a:bodyPr>
          <a:lstStyle/>
          <a:p>
            <a:r>
              <a:rPr lang="en-US" sz="2800" b="1" dirty="0"/>
              <a:t>-There are so much information coming from different government organizations that is confusing, so where do I start?</a:t>
            </a:r>
          </a:p>
          <a:p>
            <a:r>
              <a:rPr lang="en-US" sz="2800" b="1" dirty="0"/>
              <a:t>  	</a:t>
            </a:r>
          </a:p>
          <a:p>
            <a:r>
              <a:rPr lang="en-US" sz="2800" b="1" dirty="0"/>
              <a:t>-Could a business be eligible if it is not in good standing?</a:t>
            </a:r>
          </a:p>
          <a:p>
            <a:endParaRPr lang="en-US" sz="2800" b="1" dirty="0"/>
          </a:p>
          <a:p>
            <a:r>
              <a:rPr lang="en-US" sz="2800" b="1" dirty="0"/>
              <a:t>-In one business I don’t have employees, do we qualify for any assistance?</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424088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12" y="0"/>
            <a:ext cx="10255624" cy="7924800"/>
          </a:xfrm>
          <a:prstGeom prst="rect">
            <a:avLst/>
          </a:prstGeom>
        </p:spPr>
      </p:pic>
      <p:sp>
        <p:nvSpPr>
          <p:cNvPr id="3" name="object 3"/>
          <p:cNvSpPr/>
          <p:nvPr/>
        </p:nvSpPr>
        <p:spPr>
          <a:xfrm>
            <a:off x="3168018" y="6955790"/>
            <a:ext cx="12700" cy="3809"/>
          </a:xfrm>
          <a:custGeom>
            <a:avLst/>
            <a:gdLst/>
            <a:ahLst/>
            <a:cxnLst/>
            <a:rect l="l" t="t" r="r" b="b"/>
            <a:pathLst>
              <a:path w="12700" h="3809">
                <a:moveTo>
                  <a:pt x="12700" y="0"/>
                </a:moveTo>
                <a:lnTo>
                  <a:pt x="0" y="3809"/>
                </a:lnTo>
                <a:lnTo>
                  <a:pt x="622" y="3809"/>
                </a:lnTo>
                <a:lnTo>
                  <a:pt x="12700" y="0"/>
                </a:lnTo>
                <a:close/>
              </a:path>
            </a:pathLst>
          </a:custGeom>
          <a:solidFill>
            <a:srgbClr val="000000"/>
          </a:solidFill>
        </p:spPr>
        <p:txBody>
          <a:bodyPr wrap="square" lIns="0" tIns="0" rIns="0" bIns="0" rtlCol="0">
            <a:noAutofit/>
          </a:bodyPr>
          <a:lstStyle/>
          <a:p>
            <a:endParaRPr/>
          </a:p>
        </p:txBody>
      </p:sp>
      <p:sp>
        <p:nvSpPr>
          <p:cNvPr id="34" name="object 34"/>
          <p:cNvSpPr txBox="1"/>
          <p:nvPr/>
        </p:nvSpPr>
        <p:spPr>
          <a:xfrm>
            <a:off x="609600" y="1156461"/>
            <a:ext cx="8991600" cy="212090"/>
          </a:xfrm>
          <a:prstGeom prst="rect">
            <a:avLst/>
          </a:prstGeom>
        </p:spPr>
        <p:txBody>
          <a:bodyPr vert="horz" wrap="square" lIns="0" tIns="0" rIns="0" bIns="0" rtlCol="0">
            <a:noAutofit/>
          </a:bodyPr>
          <a:lstStyle/>
          <a:p>
            <a:pPr marL="12700">
              <a:lnSpc>
                <a:spcPts val="1664"/>
              </a:lnSpc>
            </a:pPr>
            <a:endParaRPr sz="1500" b="1" dirty="0">
              <a:latin typeface="Arial"/>
              <a:cs typeface="Arial"/>
            </a:endParaRPr>
          </a:p>
        </p:txBody>
      </p:sp>
      <p:sp>
        <p:nvSpPr>
          <p:cNvPr id="48" name="Rectangle 47"/>
          <p:cNvSpPr/>
          <p:nvPr/>
        </p:nvSpPr>
        <p:spPr>
          <a:xfrm>
            <a:off x="2667000" y="221674"/>
            <a:ext cx="4904110" cy="584775"/>
          </a:xfrm>
          <a:prstGeom prst="rect">
            <a:avLst/>
          </a:prstGeom>
        </p:spPr>
        <p:txBody>
          <a:bodyPr wrap="square">
            <a:spAutoFit/>
          </a:bodyPr>
          <a:lstStyle/>
          <a:p>
            <a:pPr marL="12700" algn="ctr">
              <a:lnSpc>
                <a:spcPct val="100000"/>
              </a:lnSpc>
              <a:tabLst>
                <a:tab pos="1514475" algn="l"/>
                <a:tab pos="2884805" algn="l"/>
              </a:tabLst>
            </a:pPr>
            <a:r>
              <a:rPr lang="en-US" sz="3200" b="1" spc="225" dirty="0">
                <a:solidFill>
                  <a:schemeClr val="bg1"/>
                </a:solidFill>
                <a:latin typeface="PT Serif"/>
                <a:cs typeface="PT Serif"/>
              </a:rPr>
              <a:t>Q&amp;A</a:t>
            </a:r>
            <a:endParaRPr lang="en-US" sz="3200" b="1" dirty="0">
              <a:solidFill>
                <a:schemeClr val="bg1"/>
              </a:solidFill>
              <a:latin typeface="PT Serif"/>
              <a:cs typeface="PT Serif"/>
            </a:endParaRPr>
          </a:p>
        </p:txBody>
      </p:sp>
      <p:sp>
        <p:nvSpPr>
          <p:cNvPr id="49" name="object 2"/>
          <p:cNvSpPr/>
          <p:nvPr/>
        </p:nvSpPr>
        <p:spPr>
          <a:xfrm>
            <a:off x="4131671" y="6654801"/>
            <a:ext cx="704847" cy="695319"/>
          </a:xfrm>
          <a:prstGeom prst="rect">
            <a:avLst/>
          </a:prstGeom>
          <a:blipFill>
            <a:blip r:embed="rId4" cstate="print"/>
            <a:stretch>
              <a:fillRect/>
            </a:stretch>
          </a:blipFill>
        </p:spPr>
        <p:txBody>
          <a:bodyPr wrap="square" lIns="0" tIns="0" rIns="0" bIns="0" rtlCol="0">
            <a:noAutofit/>
          </a:bodyPr>
          <a:lstStyle/>
          <a:p>
            <a:endParaRPr/>
          </a:p>
        </p:txBody>
      </p:sp>
      <p:sp>
        <p:nvSpPr>
          <p:cNvPr id="52" name="object 53"/>
          <p:cNvSpPr/>
          <p:nvPr/>
        </p:nvSpPr>
        <p:spPr>
          <a:xfrm>
            <a:off x="2538098" y="6754788"/>
            <a:ext cx="1271897" cy="566414"/>
          </a:xfrm>
          <a:prstGeom prst="rect">
            <a:avLst/>
          </a:prstGeom>
          <a:blipFill>
            <a:blip r:embed="rId5" cstate="print"/>
            <a:stretch>
              <a:fillRect/>
            </a:stretch>
          </a:blipFill>
        </p:spPr>
        <p:txBody>
          <a:bodyPr wrap="square" lIns="0" tIns="0" rIns="0" bIns="0" rtlCol="0">
            <a:noAutofit/>
          </a:bodyPr>
          <a:lstStyle/>
          <a:p>
            <a:endParaRPr/>
          </a:p>
        </p:txBody>
      </p:sp>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2332" y="6743477"/>
            <a:ext cx="1106268" cy="594107"/>
          </a:xfrm>
          <a:prstGeom prst="rect">
            <a:avLst/>
          </a:prstGeom>
        </p:spPr>
      </p:pic>
      <p:pic>
        <p:nvPicPr>
          <p:cNvPr id="10" name="Picture 9">
            <a:extLst>
              <a:ext uri="{FF2B5EF4-FFF2-40B4-BE49-F238E27FC236}">
                <a16:creationId xmlns:a16="http://schemas.microsoft.com/office/drawing/2014/main" id="{5424CCF5-8164-4BF8-A546-9B4EB777DB7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7793" y="6729889"/>
            <a:ext cx="696607" cy="766522"/>
          </a:xfrm>
          <a:prstGeom prst="rect">
            <a:avLst/>
          </a:prstGeom>
        </p:spPr>
      </p:pic>
      <p:sp>
        <p:nvSpPr>
          <p:cNvPr id="4" name="TextBox 3"/>
          <p:cNvSpPr txBox="1"/>
          <p:nvPr/>
        </p:nvSpPr>
        <p:spPr>
          <a:xfrm>
            <a:off x="1297293" y="1132238"/>
            <a:ext cx="8001000" cy="646331"/>
          </a:xfrm>
          <a:prstGeom prst="rect">
            <a:avLst/>
          </a:prstGeom>
          <a:noFill/>
        </p:spPr>
        <p:txBody>
          <a:bodyPr wrap="square" rtlCol="0">
            <a:spAutoFit/>
          </a:bodyPr>
          <a:lstStyle/>
          <a:p>
            <a:pPr algn="ctr"/>
            <a:r>
              <a:rPr lang="en-US" sz="3600" b="1" dirty="0"/>
              <a:t>Question 7</a:t>
            </a:r>
          </a:p>
        </p:txBody>
      </p:sp>
      <p:sp>
        <p:nvSpPr>
          <p:cNvPr id="5" name="TextBox 4"/>
          <p:cNvSpPr txBox="1"/>
          <p:nvPr/>
        </p:nvSpPr>
        <p:spPr>
          <a:xfrm>
            <a:off x="990600" y="1883793"/>
            <a:ext cx="8077200" cy="3539430"/>
          </a:xfrm>
          <a:prstGeom prst="rect">
            <a:avLst/>
          </a:prstGeom>
          <a:noFill/>
        </p:spPr>
        <p:txBody>
          <a:bodyPr wrap="square" rtlCol="0">
            <a:spAutoFit/>
          </a:bodyPr>
          <a:lstStyle/>
          <a:p>
            <a:r>
              <a:rPr lang="en-US" sz="3200" b="1" dirty="0"/>
              <a:t>-Can you apply for the stimulus program on more than one-site if you get turned down from one bank?</a:t>
            </a:r>
          </a:p>
          <a:p>
            <a:endParaRPr lang="en-US" sz="3200" b="1" dirty="0"/>
          </a:p>
          <a:p>
            <a:r>
              <a:rPr lang="en-US" sz="3200" b="1" dirty="0"/>
              <a:t>-Can an LCC Sole Proprietor qualify for the program if they pay themselves, if so what type of documentation is needed. </a:t>
            </a:r>
          </a:p>
        </p:txBody>
      </p:sp>
      <p:sp>
        <p:nvSpPr>
          <p:cNvPr id="2" name="Rectangle 1"/>
          <p:cNvSpPr/>
          <p:nvPr/>
        </p:nvSpPr>
        <p:spPr>
          <a:xfrm>
            <a:off x="538495" y="6355601"/>
            <a:ext cx="2519088" cy="369332"/>
          </a:xfrm>
          <a:prstGeom prst="rect">
            <a:avLst/>
          </a:prstGeom>
        </p:spPr>
        <p:txBody>
          <a:bodyPr wrap="none">
            <a:spAutoFit/>
          </a:bodyPr>
          <a:lstStyle/>
          <a:p>
            <a:r>
              <a:rPr lang="en-US" b="1" dirty="0">
                <a:hlinkClick r:id="rId8"/>
              </a:rPr>
              <a:t>www.marylandsbdc.org</a:t>
            </a:r>
            <a:r>
              <a:rPr lang="en-US" b="1" dirty="0"/>
              <a:t> </a:t>
            </a:r>
          </a:p>
        </p:txBody>
      </p:sp>
    </p:spTree>
    <p:extLst>
      <p:ext uri="{BB962C8B-B14F-4D97-AF65-F5344CB8AC3E}">
        <p14:creationId xmlns:p14="http://schemas.microsoft.com/office/powerpoint/2010/main" val="21050089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118&quot;&gt;&lt;object type=&quot;3&quot; unique_id=&quot;10119&quot;&gt;&lt;property id=&quot;20148&quot; value=&quot;5&quot;/&gt;&lt;property id=&quot;20300&quot; value=&quot;Slide 1&quot;/&gt;&lt;property id=&quot;20307&quot; value=&quot;265&quot;/&gt;&lt;/object&gt;&lt;object type=&quot;3&quot; unique_id=&quot;10120&quot;&gt;&lt;property id=&quot;20148&quot; value=&quot;5&quot;/&gt;&lt;property id=&quot;20300&quot; value=&quot;Slide 2&quot;/&gt;&lt;property id=&quot;20307&quot; value=&quot;258&quot;/&gt;&lt;/object&gt;&lt;object type=&quot;3&quot; unique_id=&quot;10121&quot;&gt;&lt;property id=&quot;20148&quot; value=&quot;5&quot;/&gt;&lt;property id=&quot;20300&quot; value=&quot;Slide 3&quot;/&gt;&lt;property id=&quot;20307&quot; value=&quot;307&quot;/&gt;&lt;/object&gt;&lt;object type=&quot;3&quot; unique_id=&quot;10122&quot;&gt;&lt;property id=&quot;20148&quot; value=&quot;5&quot;/&gt;&lt;property id=&quot;20300&quot; value=&quot;Slide 4&quot;/&gt;&lt;property id=&quot;20307&quot; value=&quot;272&quot;/&gt;&lt;/object&gt;&lt;object type=&quot;3&quot; unique_id=&quot;10123&quot;&gt;&lt;property id=&quot;20148&quot; value=&quot;5&quot;/&gt;&lt;property id=&quot;20300&quot; value=&quot;Slide 5&quot;/&gt;&lt;property id=&quot;20307&quot; value=&quot;273&quot;/&gt;&lt;/object&gt;&lt;object type=&quot;3&quot; unique_id=&quot;10124&quot;&gt;&lt;property id=&quot;20148&quot; value=&quot;5&quot;/&gt;&lt;property id=&quot;20300&quot; value=&quot;Slide 6&quot;/&gt;&lt;property id=&quot;20307&quot; value=&quot;274&quot;/&gt;&lt;/object&gt;&lt;object type=&quot;3&quot; unique_id=&quot;10125&quot;&gt;&lt;property id=&quot;20148&quot; value=&quot;5&quot;/&gt;&lt;property id=&quot;20300&quot; value=&quot;Slide 7&quot;/&gt;&lt;property id=&quot;20307&quot; value=&quot;308&quot;/&gt;&lt;/object&gt;&lt;object type=&quot;3&quot; unique_id=&quot;10126&quot;&gt;&lt;property id=&quot;20148&quot; value=&quot;5&quot;/&gt;&lt;property id=&quot;20300&quot; value=&quot;Slide 8&quot;/&gt;&lt;property id=&quot;20307&quot; value=&quot;275&quot;/&gt;&lt;/object&gt;&lt;object type=&quot;3&quot; unique_id=&quot;10127&quot;&gt;&lt;property id=&quot;20148&quot; value=&quot;5&quot;/&gt;&lt;property id=&quot;20300&quot; value=&quot;Slide 9&quot;/&gt;&lt;property id=&quot;20307&quot; value=&quot;276&quot;/&gt;&lt;/object&gt;&lt;object type=&quot;3&quot; unique_id=&quot;10128&quot;&gt;&lt;property id=&quot;20148&quot; value=&quot;5&quot;/&gt;&lt;property id=&quot;20300&quot; value=&quot;Slide 10&quot;/&gt;&lt;property id=&quot;20307&quot; value=&quot;277&quot;/&gt;&lt;/object&gt;&lt;object type=&quot;3&quot; unique_id=&quot;10129&quot;&gt;&lt;property id=&quot;20148&quot; value=&quot;5&quot;/&gt;&lt;property id=&quot;20300&quot; value=&quot;Slide 11&quot;/&gt;&lt;property id=&quot;20307&quot; value=&quot;309&quot;/&gt;&lt;/object&gt;&lt;object type=&quot;3&quot; unique_id=&quot;10130&quot;&gt;&lt;property id=&quot;20148&quot; value=&quot;5&quot;/&gt;&lt;property id=&quot;20300&quot; value=&quot;Slide 12&quot;/&gt;&lt;property id=&quot;20307&quot; value=&quot;278&quot;/&gt;&lt;/object&gt;&lt;object type=&quot;3&quot; unique_id=&quot;10131&quot;&gt;&lt;property id=&quot;20148&quot; value=&quot;5&quot;/&gt;&lt;property id=&quot;20300&quot; value=&quot;Slide 13&quot;/&gt;&lt;property id=&quot;20307&quot; value=&quot;310&quot;/&gt;&lt;/object&gt;&lt;object type=&quot;3&quot; unique_id=&quot;10132&quot;&gt;&lt;property id=&quot;20148&quot; value=&quot;5&quot;/&gt;&lt;property id=&quot;20300&quot; value=&quot;Slide 14&quot;/&gt;&lt;property id=&quot;20307&quot; value=&quot;279&quot;/&gt;&lt;/object&gt;&lt;object type=&quot;3&quot; unique_id=&quot;10133&quot;&gt;&lt;property id=&quot;20148&quot; value=&quot;5&quot;/&gt;&lt;property id=&quot;20300&quot; value=&quot;Slide 15&quot;/&gt;&lt;property id=&quot;20307&quot; value=&quot;280&quot;/&gt;&lt;/object&gt;&lt;object type=&quot;3&quot; unique_id=&quot;10134&quot;&gt;&lt;property id=&quot;20148&quot; value=&quot;5&quot;/&gt;&lt;property id=&quot;20300&quot; value=&quot;Slide 16&quot;/&gt;&lt;property id=&quot;20307&quot; value=&quot;311&quot;/&gt;&lt;/object&gt;&lt;object type=&quot;3&quot; unique_id=&quot;10135&quot;&gt;&lt;property id=&quot;20148&quot; value=&quot;5&quot;/&gt;&lt;property id=&quot;20300&quot; value=&quot;Slide 17&quot;/&gt;&lt;property id=&quot;20307&quot; value=&quot;281&quot;/&gt;&lt;/object&gt;&lt;object type=&quot;3&quot; unique_id=&quot;10136&quot;&gt;&lt;property id=&quot;20148&quot; value=&quot;5&quot;/&gt;&lt;property id=&quot;20300&quot; value=&quot;Slide 18&quot;/&gt;&lt;property id=&quot;20307&quot; value=&quot;282&quot;/&gt;&lt;/object&gt;&lt;object type=&quot;3&quot; unique_id=&quot;10137&quot;&gt;&lt;property id=&quot;20148&quot; value=&quot;5&quot;/&gt;&lt;property id=&quot;20300&quot; value=&quot;Slide 19&quot;/&gt;&lt;property id=&quot;20307&quot; value=&quot;283&quot;/&gt;&lt;/object&gt;&lt;object type=&quot;3&quot; unique_id=&quot;10138&quot;&gt;&lt;property id=&quot;20148&quot; value=&quot;5&quot;/&gt;&lt;property id=&quot;20300&quot; value=&quot;Slide 20&quot;/&gt;&lt;property id=&quot;20307&quot; value=&quot;284&quot;/&gt;&lt;/object&gt;&lt;object type=&quot;3&quot; unique_id=&quot;10139&quot;&gt;&lt;property id=&quot;20148&quot; value=&quot;5&quot;/&gt;&lt;property id=&quot;20300&quot; value=&quot;Slide 21&quot;/&gt;&lt;property id=&quot;20307&quot; value=&quot;285&quot;/&gt;&lt;/object&gt;&lt;object type=&quot;3&quot; unique_id=&quot;10140&quot;&gt;&lt;property id=&quot;20148&quot; value=&quot;5&quot;/&gt;&lt;property id=&quot;20300&quot; value=&quot;Slide 22&quot;/&gt;&lt;property id=&quot;20307&quot; value=&quot;286&quot;/&gt;&lt;/object&gt;&lt;object type=&quot;3&quot; unique_id=&quot;10141&quot;&gt;&lt;property id=&quot;20148&quot; value=&quot;5&quot;/&gt;&lt;property id=&quot;20300&quot; value=&quot;Slide 23&quot;/&gt;&lt;property id=&quot;20307&quot; value=&quot;287&quot;/&gt;&lt;/object&gt;&lt;object type=&quot;3&quot; unique_id=&quot;10142&quot;&gt;&lt;property id=&quot;20148&quot; value=&quot;5&quot;/&gt;&lt;property id=&quot;20300&quot; value=&quot;Slide 24&quot;/&gt;&lt;property id=&quot;20307&quot; value=&quot;288&quot;/&gt;&lt;/object&gt;&lt;object type=&quot;3&quot; unique_id=&quot;10143&quot;&gt;&lt;property id=&quot;20148&quot; value=&quot;5&quot;/&gt;&lt;property id=&quot;20300&quot; value=&quot;Slide 25&quot;/&gt;&lt;property id=&quot;20307&quot; value=&quot;289&quot;/&gt;&lt;/object&gt;&lt;object type=&quot;3&quot; unique_id=&quot;10144&quot;&gt;&lt;property id=&quot;20148&quot; value=&quot;5&quot;/&gt;&lt;property id=&quot;20300&quot; value=&quot;Slide 26&quot;/&gt;&lt;property id=&quot;20307&quot; value=&quot;312&quot;/&gt;&lt;/object&gt;&lt;object type=&quot;3&quot; unique_id=&quot;10145&quot;&gt;&lt;property id=&quot;20148&quot; value=&quot;5&quot;/&gt;&lt;property id=&quot;20300&quot; value=&quot;Slide 27&quot;/&gt;&lt;property id=&quot;20307&quot; value=&quot;290&quot;/&gt;&lt;/object&gt;&lt;object type=&quot;3&quot; unique_id=&quot;10146&quot;&gt;&lt;property id=&quot;20148&quot; value=&quot;5&quot;/&gt;&lt;property id=&quot;20300&quot; value=&quot;Slide 28&quot;/&gt;&lt;property id=&quot;20307&quot; value=&quot;291&quot;/&gt;&lt;/object&gt;&lt;object type=&quot;3&quot; unique_id=&quot;10147&quot;&gt;&lt;property id=&quot;20148&quot; value=&quot;5&quot;/&gt;&lt;property id=&quot;20300&quot; value=&quot;Slide 29&quot;/&gt;&lt;property id=&quot;20307&quot; value=&quot;313&quot;/&gt;&lt;/object&gt;&lt;object type=&quot;3&quot; unique_id=&quot;10148&quot;&gt;&lt;property id=&quot;20148&quot; value=&quot;5&quot;/&gt;&lt;property id=&quot;20300&quot; value=&quot;Slide 30&quot;/&gt;&lt;property id=&quot;20307&quot; value=&quot;292&quot;/&gt;&lt;/object&gt;&lt;object type=&quot;3&quot; unique_id=&quot;10149&quot;&gt;&lt;property id=&quot;20148&quot; value=&quot;5&quot;/&gt;&lt;property id=&quot;20300&quot; value=&quot;Slide 31&quot;/&gt;&lt;property id=&quot;20307&quot; value=&quot;293&quot;/&gt;&lt;/object&gt;&lt;object type=&quot;3&quot; unique_id=&quot;10150&quot;&gt;&lt;property id=&quot;20148&quot; value=&quot;5&quot;/&gt;&lt;property id=&quot;20300&quot; value=&quot;Slide 32&quot;/&gt;&lt;property id=&quot;20307&quot; value=&quot;294&quot;/&gt;&lt;/object&gt;&lt;object type=&quot;3&quot; unique_id=&quot;10151&quot;&gt;&lt;property id=&quot;20148&quot; value=&quot;5&quot;/&gt;&lt;property id=&quot;20300&quot; value=&quot;Slide 33&quot;/&gt;&lt;property id=&quot;20307&quot; value=&quot;295&quot;/&gt;&lt;/object&gt;&lt;object type=&quot;3&quot; unique_id=&quot;10152&quot;&gt;&lt;property id=&quot;20148&quot; value=&quot;5&quot;/&gt;&lt;property id=&quot;20300&quot; value=&quot;Slide 34&quot;/&gt;&lt;property id=&quot;20307&quot; value=&quot;314&quot;/&gt;&lt;/object&gt;&lt;object type=&quot;3&quot; unique_id=&quot;10153&quot;&gt;&lt;property id=&quot;20148&quot; value=&quot;5&quot;/&gt;&lt;property id=&quot;20300&quot; value=&quot;Slide 35&quot;/&gt;&lt;property id=&quot;20307&quot; value=&quot;315&quot;/&gt;&lt;/object&gt;&lt;object type=&quot;3&quot; unique_id=&quot;10154&quot;&gt;&lt;property id=&quot;20148&quot; value=&quot;5&quot;/&gt;&lt;property id=&quot;20300&quot; value=&quot;Slide 36&quot;/&gt;&lt;property id=&quot;20307&quot; value=&quot;316&quot;/&gt;&lt;/object&gt;&lt;object type=&quot;3&quot; unique_id=&quot;10155&quot;&gt;&lt;property id=&quot;20148&quot; value=&quot;5&quot;/&gt;&lt;property id=&quot;20300&quot; value=&quot;Slide 37&quot;/&gt;&lt;property id=&quot;20307&quot; value=&quot;296&quot;/&gt;&lt;/object&gt;&lt;object type=&quot;3&quot; unique_id=&quot;10156&quot;&gt;&lt;property id=&quot;20148&quot; value=&quot;5&quot;/&gt;&lt;property id=&quot;20300&quot; value=&quot;Slide 38&quot;/&gt;&lt;property id=&quot;20307&quot; value=&quot;297&quot;/&gt;&lt;/object&gt;&lt;object type=&quot;3&quot; unique_id=&quot;10157&quot;&gt;&lt;property id=&quot;20148&quot; value=&quot;5&quot;/&gt;&lt;property id=&quot;20300&quot; value=&quot;Slide 39&quot;/&gt;&lt;property id=&quot;20307&quot; value=&quot;298&quot;/&gt;&lt;/object&gt;&lt;object type=&quot;3&quot; unique_id=&quot;10158&quot;&gt;&lt;property id=&quot;20148&quot; value=&quot;5&quot;/&gt;&lt;property id=&quot;20300&quot; value=&quot;Slide 40&quot;/&gt;&lt;property id=&quot;20307&quot; value=&quot;317&quot;/&gt;&lt;/object&gt;&lt;object type=&quot;3&quot; unique_id=&quot;10159&quot;&gt;&lt;property id=&quot;20148&quot; value=&quot;5&quot;/&gt;&lt;property id=&quot;20300&quot; value=&quot;Slide 41&quot;/&gt;&lt;property id=&quot;20307&quot; value=&quot;299&quot;/&gt;&lt;/object&gt;&lt;object type=&quot;3&quot; unique_id=&quot;10160&quot;&gt;&lt;property id=&quot;20148&quot; value=&quot;5&quot;/&gt;&lt;property id=&quot;20300&quot; value=&quot;Slide 42&quot;/&gt;&lt;property id=&quot;20307&quot; value=&quot;318&quot;/&gt;&lt;/object&gt;&lt;object type=&quot;3&quot; unique_id=&quot;10161&quot;&gt;&lt;property id=&quot;20148&quot; value=&quot;5&quot;/&gt;&lt;property id=&quot;20300&quot; value=&quot;Slide 43&quot;/&gt;&lt;property id=&quot;20307&quot; value=&quot;300&quot;/&gt;&lt;/object&gt;&lt;object type=&quot;3&quot; unique_id=&quot;10162&quot;&gt;&lt;property id=&quot;20148&quot; value=&quot;5&quot;/&gt;&lt;property id=&quot;20300&quot; value=&quot;Slide 44&quot;/&gt;&lt;property id=&quot;20307&quot; value=&quot;301&quot;/&gt;&lt;/object&gt;&lt;object type=&quot;3&quot; unique_id=&quot;10163&quot;&gt;&lt;property id=&quot;20148&quot; value=&quot;5&quot;/&gt;&lt;property id=&quot;20300&quot; value=&quot;Slide 45&quot;/&gt;&lt;property id=&quot;20307&quot; value=&quot;319&quot;/&gt;&lt;/object&gt;&lt;object type=&quot;3&quot; unique_id=&quot;10164&quot;&gt;&lt;property id=&quot;20148&quot; value=&quot;5&quot;/&gt;&lt;property id=&quot;20300&quot; value=&quot;Slide 46&quot;/&gt;&lt;property id=&quot;20307&quot; value=&quot;302&quot;/&gt;&lt;/object&gt;&lt;object type=&quot;3&quot; unique_id=&quot;10165&quot;&gt;&lt;property id=&quot;20148&quot; value=&quot;5&quot;/&gt;&lt;property id=&quot;20300&quot; value=&quot;Slide 47&quot;/&gt;&lt;property id=&quot;20307&quot; value=&quot;303&quot;/&gt;&lt;/object&gt;&lt;object type=&quot;3&quot; unique_id=&quot;10167&quot;&gt;&lt;property id=&quot;20148&quot; value=&quot;5&quot;/&gt;&lt;property id=&quot;20300&quot; value=&quot;Slide 48&quot;/&gt;&lt;property id=&quot;20307&quot; value=&quot;305&quot;/&gt;&lt;/object&gt;&lt;object type=&quot;3&quot; unique_id=&quot;10168&quot;&gt;&lt;property id=&quot;20148&quot; value=&quot;5&quot;/&gt;&lt;property id=&quot;20300&quot; value=&quot;Slide 50&quot;/&gt;&lt;property id=&quot;20307&quot; value=&quot;320&quot;/&gt;&lt;/object&gt;&lt;object type=&quot;3&quot; unique_id=&quot;10169&quot;&gt;&lt;property id=&quot;20148&quot; value=&quot;5&quot;/&gt;&lt;property id=&quot;20300&quot; value=&quot;Slide 51&quot;/&gt;&lt;property id=&quot;20307&quot; value=&quot;271&quot;/&gt;&lt;/object&gt;&lt;object type=&quot;3&quot; unique_id=&quot;10382&quot;&gt;&lt;property id=&quot;20148&quot; value=&quot;5&quot;/&gt;&lt;property id=&quot;20300&quot; value=&quot;Slide 52&quot;/&gt;&lt;property id=&quot;20307&quot; value=&quot;321&quot;/&gt;&lt;/object&gt;&lt;object type=&quot;3&quot; unique_id=&quot;10546&quot;&gt;&lt;property id=&quot;20148&quot; value=&quot;5&quot;/&gt;&lt;property id=&quot;20300&quot; value=&quot;Slide 53&quot;/&gt;&lt;property id=&quot;20307&quot; value=&quot;322&quot;/&gt;&lt;/object&gt;&lt;object type=&quot;3&quot; unique_id=&quot;11537&quot;&gt;&lt;property id=&quot;20148&quot; value=&quot;5&quot;/&gt;&lt;property id=&quot;20300&quot; value=&quot;Slide 49&quot;/&gt;&lt;property id=&quot;20307&quot; value=&quot;323&quot;/&gt;&lt;/object&gt;&lt;/object&gt;&lt;object type=&quot;8&quot; unique_id=&quot;1022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4850</TotalTime>
  <Words>3488</Words>
  <Application>Microsoft Office PowerPoint</Application>
  <PresentationFormat>Custom</PresentationFormat>
  <Paragraphs>345</Paragraphs>
  <Slides>53</Slides>
  <Notes>53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PT 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Allysa Thurman</dc:creator>
  <cp:lastModifiedBy>Diane L McFarland</cp:lastModifiedBy>
  <cp:revision>189</cp:revision>
  <cp:lastPrinted>2020-04-10T00:26:00Z</cp:lastPrinted>
  <dcterms:created xsi:type="dcterms:W3CDTF">2014-06-18T12:46:03Z</dcterms:created>
  <dcterms:modified xsi:type="dcterms:W3CDTF">2020-04-16T02:02:21Z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2014-06-18T00:00:00Z</vt:filetime>
  </property>
  <property fmtid="{D5CDD505-2E9C-101B-9397-08002B2CF9AE}" pid="3" name="LastSaved">
    <vt:filetime>2014-06-18T00:00:00Z</vt:filetime>
  </property>
</Properties>
</file>